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0"/>
  </p:notesMasterIdLst>
  <p:handoutMasterIdLst>
    <p:handoutMasterId r:id="rId21"/>
  </p:handoutMasterIdLst>
  <p:sldIdLst>
    <p:sldId id="256" r:id="rId3"/>
    <p:sldId id="257" r:id="rId4"/>
    <p:sldId id="277" r:id="rId5"/>
    <p:sldId id="268" r:id="rId6"/>
    <p:sldId id="267" r:id="rId7"/>
    <p:sldId id="269" r:id="rId8"/>
    <p:sldId id="272" r:id="rId9"/>
    <p:sldId id="270" r:id="rId10"/>
    <p:sldId id="264" r:id="rId11"/>
    <p:sldId id="266" r:id="rId12"/>
    <p:sldId id="271" r:id="rId13"/>
    <p:sldId id="265" r:id="rId14"/>
    <p:sldId id="273" r:id="rId15"/>
    <p:sldId id="274" r:id="rId16"/>
    <p:sldId id="275" r:id="rId17"/>
    <p:sldId id="278" r:id="rId18"/>
    <p:sldId id="276" r:id="rId19"/>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482B"/>
    <a:srgbClr val="C75806"/>
    <a:srgbClr val="000000"/>
    <a:srgbClr val="00499F"/>
    <a:srgbClr val="0CC1E0"/>
    <a:srgbClr val="1B00FE"/>
    <a:srgbClr val="666666"/>
    <a:srgbClr val="489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68" autoAdjust="0"/>
    <p:restoredTop sz="86581" autoAdjust="0"/>
  </p:normalViewPr>
  <p:slideViewPr>
    <p:cSldViewPr>
      <p:cViewPr varScale="1">
        <p:scale>
          <a:sx n="197" d="100"/>
          <a:sy n="197" d="100"/>
        </p:scale>
        <p:origin x="3312" y="19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6298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60C64F51-D2CC-4833-8E73-794CE9C06516}" type="slidenum">
              <a:rPr lang="ru-RU"/>
              <a:pPr/>
              <a:t>‹#›</a:t>
            </a:fld>
            <a:endParaRPr lang="ru-RU"/>
          </a:p>
        </p:txBody>
      </p:sp>
    </p:spTree>
    <p:extLst>
      <p:ext uri="{BB962C8B-B14F-4D97-AF65-F5344CB8AC3E}">
        <p14:creationId xmlns:p14="http://schemas.microsoft.com/office/powerpoint/2010/main" val="29900555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C64F51-D2CC-4833-8E73-794CE9C06516}" type="slidenum">
              <a:rPr lang="ru-RU" smtClean="0"/>
              <a:pPr/>
              <a:t>1</a:t>
            </a:fld>
            <a:endParaRPr lang="ru-RU"/>
          </a:p>
        </p:txBody>
      </p:sp>
    </p:spTree>
    <p:extLst>
      <p:ext uri="{BB962C8B-B14F-4D97-AF65-F5344CB8AC3E}">
        <p14:creationId xmlns:p14="http://schemas.microsoft.com/office/powerpoint/2010/main" val="64719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Short introduction to the dataset and your reason for selecting it as a domain of inquiry.</a:t>
            </a:r>
          </a:p>
        </p:txBody>
      </p:sp>
      <p:sp>
        <p:nvSpPr>
          <p:cNvPr id="4" name="Slide Number Placeholder 3"/>
          <p:cNvSpPr>
            <a:spLocks noGrp="1"/>
          </p:cNvSpPr>
          <p:nvPr>
            <p:ph type="sldNum" sz="quarter" idx="5"/>
          </p:nvPr>
        </p:nvSpPr>
        <p:spPr/>
        <p:txBody>
          <a:bodyPr/>
          <a:lstStyle/>
          <a:p>
            <a:fld id="{60C64F51-D2CC-4833-8E73-794CE9C06516}" type="slidenum">
              <a:rPr lang="ru-RU" smtClean="0"/>
              <a:pPr/>
              <a:t>2</a:t>
            </a:fld>
            <a:endParaRPr lang="ru-RU"/>
          </a:p>
        </p:txBody>
      </p:sp>
    </p:spTree>
    <p:extLst>
      <p:ext uri="{BB962C8B-B14F-4D97-AF65-F5344CB8AC3E}">
        <p14:creationId xmlns:p14="http://schemas.microsoft.com/office/powerpoint/2010/main" val="60966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Summary of the method (statistical testing) you used, your results, and the potential applications for the business.  Statistical testing as your method of insight, you will need to: articulate your null and alternative hypotheses, explain the meaning of the result of the test, and its ramifications for the business. Also include high level observations, conclusions, or recommendations you might make to the stakeholder group on the basis of the analysis you’ve generated.</a:t>
            </a:r>
          </a:p>
          <a:p>
            <a:endParaRPr lang="en-US" dirty="0"/>
          </a:p>
        </p:txBody>
      </p:sp>
      <p:sp>
        <p:nvSpPr>
          <p:cNvPr id="4" name="Slide Number Placeholder 3"/>
          <p:cNvSpPr>
            <a:spLocks noGrp="1"/>
          </p:cNvSpPr>
          <p:nvPr>
            <p:ph type="sldNum" sz="quarter" idx="5"/>
          </p:nvPr>
        </p:nvSpPr>
        <p:spPr/>
        <p:txBody>
          <a:bodyPr/>
          <a:lstStyle/>
          <a:p>
            <a:fld id="{60C64F51-D2CC-4833-8E73-794CE9C06516}" type="slidenum">
              <a:rPr lang="ru-RU" smtClean="0"/>
              <a:pPr/>
              <a:t>4</a:t>
            </a:fld>
            <a:endParaRPr lang="ru-RU"/>
          </a:p>
        </p:txBody>
      </p:sp>
    </p:spTree>
    <p:extLst>
      <p:ext uri="{BB962C8B-B14F-4D97-AF65-F5344CB8AC3E}">
        <p14:creationId xmlns:p14="http://schemas.microsoft.com/office/powerpoint/2010/main" val="123038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25</a:t>
            </a:r>
          </a:p>
        </p:txBody>
      </p:sp>
      <p:sp>
        <p:nvSpPr>
          <p:cNvPr id="4" name="Slide Number Placeholder 3"/>
          <p:cNvSpPr>
            <a:spLocks noGrp="1"/>
          </p:cNvSpPr>
          <p:nvPr>
            <p:ph type="sldNum" sz="quarter" idx="5"/>
          </p:nvPr>
        </p:nvSpPr>
        <p:spPr/>
        <p:txBody>
          <a:bodyPr/>
          <a:lstStyle/>
          <a:p>
            <a:fld id="{60C64F51-D2CC-4833-8E73-794CE9C06516}" type="slidenum">
              <a:rPr lang="ru-RU" smtClean="0"/>
              <a:pPr/>
              <a:t>10</a:t>
            </a:fld>
            <a:endParaRPr lang="ru-RU"/>
          </a:p>
        </p:txBody>
      </p:sp>
    </p:spTree>
    <p:extLst>
      <p:ext uri="{BB962C8B-B14F-4D97-AF65-F5344CB8AC3E}">
        <p14:creationId xmlns:p14="http://schemas.microsoft.com/office/powerpoint/2010/main" val="164583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Correlation of Position Value to Finding the right team payroll composition The correlation coefficient has values between -1 to 1 — A value closer to 0 implies weaker correlation (exact 0 implying no correlation) — A value closer to 1 implies stronger positive correlation — A value closer to -1 implies stronger negative correlation The </a:t>
            </a:r>
            <a:r>
              <a:rPr lang="en-US" dirty="0" err="1"/>
              <a:t>correclation</a:t>
            </a:r>
            <a:r>
              <a:rPr lang="en-US" dirty="0"/>
              <a:t> reflects the relationship between players being fined and the team's total fines. </a:t>
            </a:r>
          </a:p>
          <a:p>
            <a:endParaRPr lang="en-US" dirty="0"/>
          </a:p>
        </p:txBody>
      </p:sp>
      <p:sp>
        <p:nvSpPr>
          <p:cNvPr id="4" name="Slide Number Placeholder 3"/>
          <p:cNvSpPr>
            <a:spLocks noGrp="1"/>
          </p:cNvSpPr>
          <p:nvPr>
            <p:ph type="sldNum" sz="quarter" idx="5"/>
          </p:nvPr>
        </p:nvSpPr>
        <p:spPr/>
        <p:txBody>
          <a:bodyPr/>
          <a:lstStyle/>
          <a:p>
            <a:fld id="{60C64F51-D2CC-4833-8E73-794CE9C06516}" type="slidenum">
              <a:rPr lang="ru-RU" smtClean="0"/>
              <a:pPr/>
              <a:t>12</a:t>
            </a:fld>
            <a:endParaRPr lang="ru-RU"/>
          </a:p>
        </p:txBody>
      </p:sp>
    </p:spTree>
    <p:extLst>
      <p:ext uri="{BB962C8B-B14F-4D97-AF65-F5344CB8AC3E}">
        <p14:creationId xmlns:p14="http://schemas.microsoft.com/office/powerpoint/2010/main" val="3484668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563938" y="1628775"/>
            <a:ext cx="4248150" cy="2736850"/>
          </a:xfrm>
          <a:effectLst>
            <a:outerShdw dist="17961" dir="2700000" algn="ctr" rotWithShape="0">
              <a:schemeClr val="bg2"/>
            </a:outerShdw>
          </a:effectLst>
        </p:spPr>
        <p:txBody>
          <a:bodyPr/>
          <a:lstStyle>
            <a:lvl1pPr algn="ctr">
              <a:defRPr sz="6600"/>
            </a:lvl1pPr>
          </a:lstStyle>
          <a:p>
            <a:pPr lvl="0"/>
            <a:r>
              <a:rPr lang="ru-RU" noProof="0"/>
              <a:t>Образец заголовка</a:t>
            </a:r>
          </a:p>
        </p:txBody>
      </p:sp>
      <p:sp>
        <p:nvSpPr>
          <p:cNvPr id="5123" name="Rectangle 3"/>
          <p:cNvSpPr>
            <a:spLocks noGrp="1" noChangeArrowheads="1"/>
          </p:cNvSpPr>
          <p:nvPr>
            <p:ph type="subTitle" idx="1"/>
          </p:nvPr>
        </p:nvSpPr>
        <p:spPr>
          <a:xfrm>
            <a:off x="4500563" y="4508500"/>
            <a:ext cx="3311525" cy="1296988"/>
          </a:xfrm>
          <a:effectLst>
            <a:outerShdw dist="17961" dir="2700000" algn="ctr" rotWithShape="0">
              <a:schemeClr val="bg2"/>
            </a:outerShdw>
          </a:effectLst>
        </p:spPr>
        <p:txBody>
          <a:bodyPr/>
          <a:lstStyle>
            <a:lvl1pPr marL="0" indent="0" algn="ctr">
              <a:buFontTx/>
              <a:buNone/>
              <a:defRPr sz="3200" b="1"/>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53207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59563" y="620713"/>
            <a:ext cx="2016125" cy="5830887"/>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11188" y="620713"/>
            <a:ext cx="5895975" cy="583088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8483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F057988-5ECC-4696-A6EC-D3D07510C531}" type="slidenum">
              <a:rPr lang="ru-RU"/>
              <a:pPr/>
              <a:t>‹#›</a:t>
            </a:fld>
            <a:endParaRPr lang="ru-RU"/>
          </a:p>
        </p:txBody>
      </p:sp>
    </p:spTree>
    <p:extLst>
      <p:ext uri="{BB962C8B-B14F-4D97-AF65-F5344CB8AC3E}">
        <p14:creationId xmlns:p14="http://schemas.microsoft.com/office/powerpoint/2010/main" val="2110424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E800028-CD58-480F-9139-B44820208BE0}" type="slidenum">
              <a:rPr lang="ru-RU"/>
              <a:pPr/>
              <a:t>‹#›</a:t>
            </a:fld>
            <a:endParaRPr lang="ru-RU"/>
          </a:p>
        </p:txBody>
      </p:sp>
    </p:spTree>
    <p:extLst>
      <p:ext uri="{BB962C8B-B14F-4D97-AF65-F5344CB8AC3E}">
        <p14:creationId xmlns:p14="http://schemas.microsoft.com/office/powerpoint/2010/main" val="1610364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C4B0698E-A74B-41BC-81A9-F0AE5D0AAC4A}" type="slidenum">
              <a:rPr lang="ru-RU"/>
              <a:pPr/>
              <a:t>‹#›</a:t>
            </a:fld>
            <a:endParaRPr lang="ru-RU"/>
          </a:p>
        </p:txBody>
      </p:sp>
    </p:spTree>
    <p:extLst>
      <p:ext uri="{BB962C8B-B14F-4D97-AF65-F5344CB8AC3E}">
        <p14:creationId xmlns:p14="http://schemas.microsoft.com/office/powerpoint/2010/main" val="4225445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A6758C04-7F82-45C3-9367-8B2860594C78}" type="slidenum">
              <a:rPr lang="ru-RU"/>
              <a:pPr/>
              <a:t>‹#›</a:t>
            </a:fld>
            <a:endParaRPr lang="ru-RU"/>
          </a:p>
        </p:txBody>
      </p:sp>
    </p:spTree>
    <p:extLst>
      <p:ext uri="{BB962C8B-B14F-4D97-AF65-F5344CB8AC3E}">
        <p14:creationId xmlns:p14="http://schemas.microsoft.com/office/powerpoint/2010/main" val="3475417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2A4466CA-3DC4-43B4-89FE-62D2865CA418}" type="slidenum">
              <a:rPr lang="ru-RU"/>
              <a:pPr/>
              <a:t>‹#›</a:t>
            </a:fld>
            <a:endParaRPr lang="ru-RU"/>
          </a:p>
        </p:txBody>
      </p:sp>
    </p:spTree>
    <p:extLst>
      <p:ext uri="{BB962C8B-B14F-4D97-AF65-F5344CB8AC3E}">
        <p14:creationId xmlns:p14="http://schemas.microsoft.com/office/powerpoint/2010/main" val="394052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EC4954DC-7591-4377-B8B8-DF2A68AD36BD}" type="slidenum">
              <a:rPr lang="ru-RU"/>
              <a:pPr/>
              <a:t>‹#›</a:t>
            </a:fld>
            <a:endParaRPr lang="ru-RU"/>
          </a:p>
        </p:txBody>
      </p:sp>
    </p:spTree>
    <p:extLst>
      <p:ext uri="{BB962C8B-B14F-4D97-AF65-F5344CB8AC3E}">
        <p14:creationId xmlns:p14="http://schemas.microsoft.com/office/powerpoint/2010/main" val="3737968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646604D4-9F77-495E-8599-FDA5CF64E60F}" type="slidenum">
              <a:rPr lang="ru-RU"/>
              <a:pPr/>
              <a:t>‹#›</a:t>
            </a:fld>
            <a:endParaRPr lang="ru-RU"/>
          </a:p>
        </p:txBody>
      </p:sp>
    </p:spTree>
    <p:extLst>
      <p:ext uri="{BB962C8B-B14F-4D97-AF65-F5344CB8AC3E}">
        <p14:creationId xmlns:p14="http://schemas.microsoft.com/office/powerpoint/2010/main" val="2906512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65C28B2A-0066-4658-BFDD-CEC35522753D}" type="slidenum">
              <a:rPr lang="ru-RU"/>
              <a:pPr/>
              <a:t>‹#›</a:t>
            </a:fld>
            <a:endParaRPr lang="ru-RU"/>
          </a:p>
        </p:txBody>
      </p:sp>
    </p:spTree>
    <p:extLst>
      <p:ext uri="{BB962C8B-B14F-4D97-AF65-F5344CB8AC3E}">
        <p14:creationId xmlns:p14="http://schemas.microsoft.com/office/powerpoint/2010/main" val="104135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734317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43F231CA-5740-4C40-BAB2-AEA0546D6620}" type="slidenum">
              <a:rPr lang="ru-RU"/>
              <a:pPr/>
              <a:t>‹#›</a:t>
            </a:fld>
            <a:endParaRPr lang="ru-RU"/>
          </a:p>
        </p:txBody>
      </p:sp>
    </p:spTree>
    <p:extLst>
      <p:ext uri="{BB962C8B-B14F-4D97-AF65-F5344CB8AC3E}">
        <p14:creationId xmlns:p14="http://schemas.microsoft.com/office/powerpoint/2010/main" val="84847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D7BBC64A-C95B-4001-9E73-E0B3CDF3FD26}" type="slidenum">
              <a:rPr lang="ru-RU"/>
              <a:pPr/>
              <a:t>‹#›</a:t>
            </a:fld>
            <a:endParaRPr lang="ru-RU"/>
          </a:p>
        </p:txBody>
      </p:sp>
    </p:spTree>
    <p:extLst>
      <p:ext uri="{BB962C8B-B14F-4D97-AF65-F5344CB8AC3E}">
        <p14:creationId xmlns:p14="http://schemas.microsoft.com/office/powerpoint/2010/main" val="340917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92938" y="274638"/>
            <a:ext cx="1693862"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908175" y="274638"/>
            <a:ext cx="4932363"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A0BFB01F-6B63-4E55-B5D2-CA80DEF67E24}" type="slidenum">
              <a:rPr lang="ru-RU"/>
              <a:pPr/>
              <a:t>‹#›</a:t>
            </a:fld>
            <a:endParaRPr lang="ru-RU"/>
          </a:p>
        </p:txBody>
      </p:sp>
    </p:spTree>
    <p:extLst>
      <p:ext uri="{BB962C8B-B14F-4D97-AF65-F5344CB8AC3E}">
        <p14:creationId xmlns:p14="http://schemas.microsoft.com/office/powerpoint/2010/main" val="39747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282410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11188" y="2205038"/>
            <a:ext cx="3956050" cy="4246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719638" y="2205038"/>
            <a:ext cx="3956050" cy="4246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4150627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97221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82816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9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289227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307828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76375" y="620713"/>
            <a:ext cx="7199313"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1027" name="Rectangle 3"/>
          <p:cNvSpPr>
            <a:spLocks noGrp="1" noChangeArrowheads="1"/>
          </p:cNvSpPr>
          <p:nvPr>
            <p:ph type="body" idx="1"/>
          </p:nvPr>
        </p:nvSpPr>
        <p:spPr bwMode="auto">
          <a:xfrm>
            <a:off x="611188" y="2205038"/>
            <a:ext cx="8064500" cy="424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Fette Engschrift" pitchFamily="2" charset="0"/>
        </a:defRPr>
      </a:lvl2pPr>
      <a:lvl3pPr algn="l" rtl="0" eaLnBrk="1" fontAlgn="base" hangingPunct="1">
        <a:spcBef>
          <a:spcPct val="0"/>
        </a:spcBef>
        <a:spcAft>
          <a:spcPct val="0"/>
        </a:spcAft>
        <a:defRPr sz="3600" b="1">
          <a:solidFill>
            <a:schemeClr val="bg1"/>
          </a:solidFill>
          <a:latin typeface="Fette Engschrift" pitchFamily="2" charset="0"/>
        </a:defRPr>
      </a:lvl3pPr>
      <a:lvl4pPr algn="l" rtl="0" eaLnBrk="1" fontAlgn="base" hangingPunct="1">
        <a:spcBef>
          <a:spcPct val="0"/>
        </a:spcBef>
        <a:spcAft>
          <a:spcPct val="0"/>
        </a:spcAft>
        <a:defRPr sz="3600" b="1">
          <a:solidFill>
            <a:schemeClr val="bg1"/>
          </a:solidFill>
          <a:latin typeface="Fette Engschrift" pitchFamily="2" charset="0"/>
        </a:defRPr>
      </a:lvl4pPr>
      <a:lvl5pPr algn="l" rtl="0" eaLnBrk="1" fontAlgn="base" hangingPunct="1">
        <a:spcBef>
          <a:spcPct val="0"/>
        </a:spcBef>
        <a:spcAft>
          <a:spcPct val="0"/>
        </a:spcAft>
        <a:defRPr sz="3600" b="1">
          <a:solidFill>
            <a:schemeClr val="bg1"/>
          </a:solidFill>
          <a:latin typeface="Fette Engschrift" pitchFamily="2" charset="0"/>
        </a:defRPr>
      </a:lvl5pPr>
      <a:lvl6pPr marL="457200" algn="l" rtl="0" eaLnBrk="1" fontAlgn="base" hangingPunct="1">
        <a:spcBef>
          <a:spcPct val="0"/>
        </a:spcBef>
        <a:spcAft>
          <a:spcPct val="0"/>
        </a:spcAft>
        <a:defRPr sz="3600" b="1">
          <a:solidFill>
            <a:schemeClr val="bg1"/>
          </a:solidFill>
          <a:latin typeface="Fette Engschrift" pitchFamily="2" charset="0"/>
        </a:defRPr>
      </a:lvl6pPr>
      <a:lvl7pPr marL="914400" algn="l" rtl="0" eaLnBrk="1" fontAlgn="base" hangingPunct="1">
        <a:spcBef>
          <a:spcPct val="0"/>
        </a:spcBef>
        <a:spcAft>
          <a:spcPct val="0"/>
        </a:spcAft>
        <a:defRPr sz="3600" b="1">
          <a:solidFill>
            <a:schemeClr val="bg1"/>
          </a:solidFill>
          <a:latin typeface="Fette Engschrift" pitchFamily="2" charset="0"/>
        </a:defRPr>
      </a:lvl7pPr>
      <a:lvl8pPr marL="1371600" algn="l" rtl="0" eaLnBrk="1" fontAlgn="base" hangingPunct="1">
        <a:spcBef>
          <a:spcPct val="0"/>
        </a:spcBef>
        <a:spcAft>
          <a:spcPct val="0"/>
        </a:spcAft>
        <a:defRPr sz="3600" b="1">
          <a:solidFill>
            <a:schemeClr val="bg1"/>
          </a:solidFill>
          <a:latin typeface="Fette Engschrift" pitchFamily="2" charset="0"/>
        </a:defRPr>
      </a:lvl8pPr>
      <a:lvl9pPr marL="1828800" algn="l" rtl="0" eaLnBrk="1" fontAlgn="base" hangingPunct="1">
        <a:spcBef>
          <a:spcPct val="0"/>
        </a:spcBef>
        <a:spcAft>
          <a:spcPct val="0"/>
        </a:spcAft>
        <a:defRPr sz="3600" b="1">
          <a:solidFill>
            <a:schemeClr val="bg1"/>
          </a:solidFill>
          <a:latin typeface="Fette Engschrift" pitchFamily="2" charset="0"/>
        </a:defRPr>
      </a:lvl9pPr>
    </p:titleStyle>
    <p:bodyStyle>
      <a:lvl1pPr marL="342900" indent="-342900" algn="l" rtl="0" eaLnBrk="1" fontAlgn="base" hangingPunct="1">
        <a:spcBef>
          <a:spcPct val="20000"/>
        </a:spcBef>
        <a:spcAft>
          <a:spcPct val="0"/>
        </a:spcAft>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071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47718D9E-24A5-47C1-9FDA-8164D1A30F06}"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600" b="1">
          <a:solidFill>
            <a:srgbClr val="666666"/>
          </a:solidFill>
          <a:latin typeface="+mj-lt"/>
          <a:ea typeface="+mj-ea"/>
          <a:cs typeface="+mj-cs"/>
        </a:defRPr>
      </a:lvl1pPr>
      <a:lvl2pPr algn="l" rtl="0" fontAlgn="base">
        <a:spcBef>
          <a:spcPct val="0"/>
        </a:spcBef>
        <a:spcAft>
          <a:spcPct val="0"/>
        </a:spcAft>
        <a:defRPr sz="3600" b="1">
          <a:solidFill>
            <a:srgbClr val="666666"/>
          </a:solidFill>
          <a:latin typeface="Fette Engschrift" pitchFamily="2" charset="0"/>
        </a:defRPr>
      </a:lvl2pPr>
      <a:lvl3pPr algn="l" rtl="0" fontAlgn="base">
        <a:spcBef>
          <a:spcPct val="0"/>
        </a:spcBef>
        <a:spcAft>
          <a:spcPct val="0"/>
        </a:spcAft>
        <a:defRPr sz="3600" b="1">
          <a:solidFill>
            <a:srgbClr val="666666"/>
          </a:solidFill>
          <a:latin typeface="Fette Engschrift" pitchFamily="2" charset="0"/>
        </a:defRPr>
      </a:lvl3pPr>
      <a:lvl4pPr algn="l" rtl="0" fontAlgn="base">
        <a:spcBef>
          <a:spcPct val="0"/>
        </a:spcBef>
        <a:spcAft>
          <a:spcPct val="0"/>
        </a:spcAft>
        <a:defRPr sz="3600" b="1">
          <a:solidFill>
            <a:srgbClr val="666666"/>
          </a:solidFill>
          <a:latin typeface="Fette Engschrift" pitchFamily="2" charset="0"/>
        </a:defRPr>
      </a:lvl4pPr>
      <a:lvl5pPr algn="l" rtl="0" fontAlgn="base">
        <a:spcBef>
          <a:spcPct val="0"/>
        </a:spcBef>
        <a:spcAft>
          <a:spcPct val="0"/>
        </a:spcAft>
        <a:defRPr sz="3600" b="1">
          <a:solidFill>
            <a:srgbClr val="666666"/>
          </a:solidFill>
          <a:latin typeface="Fette Engschrift" pitchFamily="2" charset="0"/>
        </a:defRPr>
      </a:lvl5pPr>
      <a:lvl6pPr marL="457200" algn="l" rtl="0" fontAlgn="base">
        <a:spcBef>
          <a:spcPct val="0"/>
        </a:spcBef>
        <a:spcAft>
          <a:spcPct val="0"/>
        </a:spcAft>
        <a:defRPr sz="3600" b="1">
          <a:solidFill>
            <a:srgbClr val="666666"/>
          </a:solidFill>
          <a:latin typeface="Fette Engschrift" pitchFamily="2" charset="0"/>
        </a:defRPr>
      </a:lvl6pPr>
      <a:lvl7pPr marL="914400" algn="l" rtl="0" fontAlgn="base">
        <a:spcBef>
          <a:spcPct val="0"/>
        </a:spcBef>
        <a:spcAft>
          <a:spcPct val="0"/>
        </a:spcAft>
        <a:defRPr sz="3600" b="1">
          <a:solidFill>
            <a:srgbClr val="666666"/>
          </a:solidFill>
          <a:latin typeface="Fette Engschrift" pitchFamily="2" charset="0"/>
        </a:defRPr>
      </a:lvl7pPr>
      <a:lvl8pPr marL="1371600" algn="l" rtl="0" fontAlgn="base">
        <a:spcBef>
          <a:spcPct val="0"/>
        </a:spcBef>
        <a:spcAft>
          <a:spcPct val="0"/>
        </a:spcAft>
        <a:defRPr sz="3600" b="1">
          <a:solidFill>
            <a:srgbClr val="666666"/>
          </a:solidFill>
          <a:latin typeface="Fette Engschrift" pitchFamily="2" charset="0"/>
        </a:defRPr>
      </a:lvl8pPr>
      <a:lvl9pPr marL="1828800" algn="l" rtl="0" fontAlgn="base">
        <a:spcBef>
          <a:spcPct val="0"/>
        </a:spcBef>
        <a:spcAft>
          <a:spcPct val="0"/>
        </a:spcAft>
        <a:defRPr sz="3600" b="1">
          <a:solidFill>
            <a:srgbClr val="666666"/>
          </a:solidFill>
          <a:latin typeface="Fette Engschrift"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3563938" y="2420888"/>
            <a:ext cx="4464446" cy="2232843"/>
          </a:xfrm>
        </p:spPr>
        <p:txBody>
          <a:bodyPr/>
          <a:lstStyle/>
          <a:p>
            <a:pPr algn="l"/>
            <a:r>
              <a:rPr lang="en-US" sz="4800" dirty="0"/>
              <a:t>TEAM 2 -TERM 4 </a:t>
            </a:r>
          </a:p>
        </p:txBody>
      </p:sp>
      <p:sp>
        <p:nvSpPr>
          <p:cNvPr id="34829" name="Rectangle 13"/>
          <p:cNvSpPr>
            <a:spLocks noGrp="1" noChangeArrowheads="1"/>
          </p:cNvSpPr>
          <p:nvPr>
            <p:ph type="subTitle" idx="1"/>
          </p:nvPr>
        </p:nvSpPr>
        <p:spPr>
          <a:xfrm>
            <a:off x="3563938" y="4437062"/>
            <a:ext cx="4752478" cy="2520329"/>
          </a:xfrm>
        </p:spPr>
        <p:txBody>
          <a:bodyPr/>
          <a:lstStyle/>
          <a:p>
            <a:r>
              <a:rPr lang="en-US" sz="2400" dirty="0">
                <a:solidFill>
                  <a:schemeClr val="tx1"/>
                </a:solidFill>
              </a:rPr>
              <a:t>Corey Johnson</a:t>
            </a:r>
          </a:p>
          <a:p>
            <a:r>
              <a:rPr lang="en-US" sz="2400" dirty="0">
                <a:solidFill>
                  <a:schemeClr val="tx1"/>
                </a:solidFill>
              </a:rPr>
              <a:t>Joe </a:t>
            </a:r>
            <a:r>
              <a:rPr lang="en-US" sz="2400" dirty="0" err="1">
                <a:solidFill>
                  <a:schemeClr val="tx1"/>
                </a:solidFill>
              </a:rPr>
              <a:t>Pfankuch</a:t>
            </a:r>
            <a:endParaRPr lang="en-US" sz="2400" dirty="0">
              <a:solidFill>
                <a:schemeClr val="tx1"/>
              </a:solidFill>
            </a:endParaRPr>
          </a:p>
          <a:p>
            <a:r>
              <a:rPr lang="en-US" sz="2400" dirty="0">
                <a:solidFill>
                  <a:schemeClr val="tx1"/>
                </a:solidFill>
              </a:rPr>
              <a:t>Maria Martinez</a:t>
            </a:r>
          </a:p>
          <a:p>
            <a:r>
              <a:rPr lang="en-US" sz="2400" dirty="0">
                <a:solidFill>
                  <a:schemeClr val="tx1"/>
                </a:solidFill>
              </a:rPr>
              <a:t>Andrea </a:t>
            </a:r>
            <a:r>
              <a:rPr lang="en-US" sz="2400" dirty="0" err="1">
                <a:solidFill>
                  <a:schemeClr val="tx1"/>
                </a:solidFill>
              </a:rPr>
              <a:t>Ceste</a:t>
            </a:r>
            <a:endParaRPr lang="uk-UA" sz="2400" dirty="0">
              <a:solidFill>
                <a:schemeClr val="tx1"/>
              </a:solidFill>
            </a:endParaRPr>
          </a:p>
        </p:txBody>
      </p:sp>
      <p:sp>
        <p:nvSpPr>
          <p:cNvPr id="2" name="TextBox 1">
            <a:extLst>
              <a:ext uri="{FF2B5EF4-FFF2-40B4-BE49-F238E27FC236}">
                <a16:creationId xmlns:a16="http://schemas.microsoft.com/office/drawing/2014/main" id="{6983DBA1-F12E-4045-AB22-EEA50B137AFE}"/>
              </a:ext>
            </a:extLst>
          </p:cNvPr>
          <p:cNvSpPr txBox="1"/>
          <p:nvPr/>
        </p:nvSpPr>
        <p:spPr>
          <a:xfrm>
            <a:off x="3995936" y="1340768"/>
            <a:ext cx="3240360" cy="1200329"/>
          </a:xfrm>
          <a:prstGeom prst="rect">
            <a:avLst/>
          </a:prstGeom>
          <a:noFill/>
        </p:spPr>
        <p:txBody>
          <a:bodyPr wrap="square" rtlCol="0">
            <a:spAutoFit/>
          </a:bodyPr>
          <a:lstStyle/>
          <a:p>
            <a:pPr algn="ctr"/>
            <a:r>
              <a:rPr lang="en-US" sz="3600" dirty="0"/>
              <a:t>The JMAC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B96E-2F95-AF4A-846A-BDC5686B5DB6}"/>
              </a:ext>
            </a:extLst>
          </p:cNvPr>
          <p:cNvSpPr>
            <a:spLocks noGrp="1"/>
          </p:cNvSpPr>
          <p:nvPr>
            <p:ph type="title"/>
          </p:nvPr>
        </p:nvSpPr>
        <p:spPr/>
        <p:txBody>
          <a:bodyPr/>
          <a:lstStyle/>
          <a:p>
            <a:r>
              <a:rPr lang="en-US" dirty="0"/>
              <a:t>Player Value (points basis 10)</a:t>
            </a:r>
          </a:p>
        </p:txBody>
      </p:sp>
      <p:pic>
        <p:nvPicPr>
          <p:cNvPr id="9" name="Content Placeholder 8">
            <a:extLst>
              <a:ext uri="{FF2B5EF4-FFF2-40B4-BE49-F238E27FC236}">
                <a16:creationId xmlns:a16="http://schemas.microsoft.com/office/drawing/2014/main" id="{37197604-5740-8F4D-B12D-9FF1ED36F1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5736" y="4113676"/>
            <a:ext cx="6778625" cy="2236602"/>
          </a:xfrm>
        </p:spPr>
      </p:pic>
      <p:sp>
        <p:nvSpPr>
          <p:cNvPr id="10" name="TextBox 9">
            <a:extLst>
              <a:ext uri="{FF2B5EF4-FFF2-40B4-BE49-F238E27FC236}">
                <a16:creationId xmlns:a16="http://schemas.microsoft.com/office/drawing/2014/main" id="{35ED4A66-48F6-8041-9735-12F6E2DC9A06}"/>
              </a:ext>
            </a:extLst>
          </p:cNvPr>
          <p:cNvSpPr txBox="1"/>
          <p:nvPr/>
        </p:nvSpPr>
        <p:spPr>
          <a:xfrm>
            <a:off x="2038750" y="1556792"/>
            <a:ext cx="2448272" cy="2031325"/>
          </a:xfrm>
          <a:prstGeom prst="rect">
            <a:avLst/>
          </a:prstGeom>
          <a:noFill/>
        </p:spPr>
        <p:txBody>
          <a:bodyPr wrap="square" rtlCol="0">
            <a:spAutoFit/>
          </a:bodyPr>
          <a:lstStyle/>
          <a:p>
            <a:r>
              <a:rPr lang="en-US" dirty="0"/>
              <a:t>Teams rated on market value of their players.</a:t>
            </a:r>
          </a:p>
          <a:p>
            <a:endParaRPr lang="en-US" dirty="0"/>
          </a:p>
          <a:p>
            <a:r>
              <a:rPr lang="en-US" dirty="0"/>
              <a:t>Teams received a rating from zero to ten.</a:t>
            </a:r>
          </a:p>
        </p:txBody>
      </p:sp>
    </p:spTree>
    <p:extLst>
      <p:ext uri="{BB962C8B-B14F-4D97-AF65-F5344CB8AC3E}">
        <p14:creationId xmlns:p14="http://schemas.microsoft.com/office/powerpoint/2010/main" val="3820159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0E53-613A-A54B-81BB-D983D470DDAD}"/>
              </a:ext>
            </a:extLst>
          </p:cNvPr>
          <p:cNvSpPr>
            <a:spLocks noGrp="1"/>
          </p:cNvSpPr>
          <p:nvPr>
            <p:ph type="title"/>
          </p:nvPr>
        </p:nvSpPr>
        <p:spPr/>
        <p:txBody>
          <a:bodyPr/>
          <a:lstStyle/>
          <a:p>
            <a:r>
              <a:rPr lang="en-US" dirty="0"/>
              <a:t>Payroll (points basis 10)</a:t>
            </a:r>
          </a:p>
        </p:txBody>
      </p:sp>
      <p:pic>
        <p:nvPicPr>
          <p:cNvPr id="5" name="Content Placeholder 4">
            <a:extLst>
              <a:ext uri="{FF2B5EF4-FFF2-40B4-BE49-F238E27FC236}">
                <a16:creationId xmlns:a16="http://schemas.microsoft.com/office/drawing/2014/main" id="{04EB0D9C-F146-AD48-8AA1-6D522ED0AF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1502" y="1700808"/>
            <a:ext cx="4332498" cy="3777283"/>
          </a:xfrm>
        </p:spPr>
      </p:pic>
      <p:sp>
        <p:nvSpPr>
          <p:cNvPr id="6" name="TextBox 5">
            <a:extLst>
              <a:ext uri="{FF2B5EF4-FFF2-40B4-BE49-F238E27FC236}">
                <a16:creationId xmlns:a16="http://schemas.microsoft.com/office/drawing/2014/main" id="{C52244B7-884A-9A45-9D62-F7E0D1B5EBA7}"/>
              </a:ext>
            </a:extLst>
          </p:cNvPr>
          <p:cNvSpPr txBox="1"/>
          <p:nvPr/>
        </p:nvSpPr>
        <p:spPr>
          <a:xfrm>
            <a:off x="2123728" y="1844824"/>
            <a:ext cx="2448272" cy="3693319"/>
          </a:xfrm>
          <a:prstGeom prst="rect">
            <a:avLst/>
          </a:prstGeom>
          <a:noFill/>
        </p:spPr>
        <p:txBody>
          <a:bodyPr wrap="square" rtlCol="0">
            <a:spAutoFit/>
          </a:bodyPr>
          <a:lstStyle/>
          <a:p>
            <a:r>
              <a:rPr lang="en-US" dirty="0"/>
              <a:t>Teams rated on total projected payroll for 2021 – separated by positions.</a:t>
            </a:r>
          </a:p>
          <a:p>
            <a:endParaRPr lang="en-US" dirty="0"/>
          </a:p>
          <a:p>
            <a:r>
              <a:rPr lang="en-US" dirty="0"/>
              <a:t>Diagram reflects the percentage spent on offense, defense, and special teams.</a:t>
            </a:r>
          </a:p>
          <a:p>
            <a:endParaRPr lang="en-US" dirty="0"/>
          </a:p>
          <a:p>
            <a:r>
              <a:rPr lang="en-US" dirty="0"/>
              <a:t>Teams received a rating from zero to ten.</a:t>
            </a:r>
          </a:p>
        </p:txBody>
      </p:sp>
    </p:spTree>
    <p:extLst>
      <p:ext uri="{BB962C8B-B14F-4D97-AF65-F5344CB8AC3E}">
        <p14:creationId xmlns:p14="http://schemas.microsoft.com/office/powerpoint/2010/main" val="127710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473A-332C-924E-BFD0-0EBE3D1574C3}"/>
              </a:ext>
            </a:extLst>
          </p:cNvPr>
          <p:cNvSpPr>
            <a:spLocks noGrp="1"/>
          </p:cNvSpPr>
          <p:nvPr>
            <p:ph type="title"/>
          </p:nvPr>
        </p:nvSpPr>
        <p:spPr/>
        <p:txBody>
          <a:bodyPr/>
          <a:lstStyle/>
          <a:p>
            <a:r>
              <a:rPr lang="en-US" dirty="0"/>
              <a:t>Fines (points basis 5)</a:t>
            </a:r>
          </a:p>
        </p:txBody>
      </p:sp>
      <p:pic>
        <p:nvPicPr>
          <p:cNvPr id="5" name="Content Placeholder 4">
            <a:extLst>
              <a:ext uri="{FF2B5EF4-FFF2-40B4-BE49-F238E27FC236}">
                <a16:creationId xmlns:a16="http://schemas.microsoft.com/office/drawing/2014/main" id="{5B741E6B-2D6F-D042-A389-DA26A3772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4088" y="1296083"/>
            <a:ext cx="3557800" cy="2542505"/>
          </a:xfrm>
        </p:spPr>
      </p:pic>
      <p:pic>
        <p:nvPicPr>
          <p:cNvPr id="7" name="Picture 6">
            <a:extLst>
              <a:ext uri="{FF2B5EF4-FFF2-40B4-BE49-F238E27FC236}">
                <a16:creationId xmlns:a16="http://schemas.microsoft.com/office/drawing/2014/main" id="{64B106DB-CBDB-1F46-BDB8-89774E0F6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3930078"/>
            <a:ext cx="3974054" cy="2851685"/>
          </a:xfrm>
          <a:prstGeom prst="rect">
            <a:avLst/>
          </a:prstGeom>
        </p:spPr>
      </p:pic>
      <p:sp>
        <p:nvSpPr>
          <p:cNvPr id="8" name="TextBox 7">
            <a:extLst>
              <a:ext uri="{FF2B5EF4-FFF2-40B4-BE49-F238E27FC236}">
                <a16:creationId xmlns:a16="http://schemas.microsoft.com/office/drawing/2014/main" id="{9F152C6F-5F75-D84C-807C-6F3892E25EE2}"/>
              </a:ext>
            </a:extLst>
          </p:cNvPr>
          <p:cNvSpPr txBox="1"/>
          <p:nvPr/>
        </p:nvSpPr>
        <p:spPr>
          <a:xfrm>
            <a:off x="2123728" y="1844824"/>
            <a:ext cx="2448272" cy="3970318"/>
          </a:xfrm>
          <a:prstGeom prst="rect">
            <a:avLst/>
          </a:prstGeom>
          <a:noFill/>
        </p:spPr>
        <p:txBody>
          <a:bodyPr wrap="square" rtlCol="0">
            <a:spAutoFit/>
          </a:bodyPr>
          <a:lstStyle/>
          <a:p>
            <a:r>
              <a:rPr lang="en-US" dirty="0"/>
              <a:t>Teams rated on total amount of fines incurred (millions).</a:t>
            </a:r>
          </a:p>
          <a:p>
            <a:endParaRPr lang="en-US" dirty="0"/>
          </a:p>
          <a:p>
            <a:r>
              <a:rPr lang="en-US" dirty="0"/>
              <a:t>Correlation map reflects the relationship between the team rank and the amount.</a:t>
            </a:r>
          </a:p>
          <a:p>
            <a:endParaRPr lang="en-US" dirty="0"/>
          </a:p>
          <a:p>
            <a:r>
              <a:rPr lang="en-US" dirty="0"/>
              <a:t>Teams received a rating from zero to five.</a:t>
            </a:r>
          </a:p>
        </p:txBody>
      </p:sp>
    </p:spTree>
    <p:extLst>
      <p:ext uri="{BB962C8B-B14F-4D97-AF65-F5344CB8AC3E}">
        <p14:creationId xmlns:p14="http://schemas.microsoft.com/office/powerpoint/2010/main" val="208701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11AB-448F-E844-8085-E618443FAAFE}"/>
              </a:ext>
            </a:extLst>
          </p:cNvPr>
          <p:cNvSpPr>
            <a:spLocks noGrp="1"/>
          </p:cNvSpPr>
          <p:nvPr>
            <p:ph type="title"/>
          </p:nvPr>
        </p:nvSpPr>
        <p:spPr/>
        <p:txBody>
          <a:bodyPr/>
          <a:lstStyle/>
          <a:p>
            <a:r>
              <a:rPr lang="en-US" dirty="0"/>
              <a:t>Offensive Power (points basis 5)</a:t>
            </a:r>
          </a:p>
        </p:txBody>
      </p:sp>
      <p:pic>
        <p:nvPicPr>
          <p:cNvPr id="5" name="Content Placeholder 4">
            <a:extLst>
              <a:ext uri="{FF2B5EF4-FFF2-40B4-BE49-F238E27FC236}">
                <a16:creationId xmlns:a16="http://schemas.microsoft.com/office/drawing/2014/main" id="{0DF4E2FF-351F-2345-98BD-F62E7ABE1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3789040"/>
            <a:ext cx="6778625" cy="2024321"/>
          </a:xfrm>
        </p:spPr>
      </p:pic>
      <p:sp>
        <p:nvSpPr>
          <p:cNvPr id="6" name="TextBox 5">
            <a:extLst>
              <a:ext uri="{FF2B5EF4-FFF2-40B4-BE49-F238E27FC236}">
                <a16:creationId xmlns:a16="http://schemas.microsoft.com/office/drawing/2014/main" id="{E9F12E67-502A-1C4D-B190-FAC478DD9270}"/>
              </a:ext>
            </a:extLst>
          </p:cNvPr>
          <p:cNvSpPr txBox="1"/>
          <p:nvPr/>
        </p:nvSpPr>
        <p:spPr>
          <a:xfrm>
            <a:off x="2915816" y="1484784"/>
            <a:ext cx="4824536" cy="2031325"/>
          </a:xfrm>
          <a:prstGeom prst="rect">
            <a:avLst/>
          </a:prstGeom>
          <a:noFill/>
        </p:spPr>
        <p:txBody>
          <a:bodyPr wrap="square" rtlCol="0">
            <a:spAutoFit/>
          </a:bodyPr>
          <a:lstStyle/>
          <a:p>
            <a:r>
              <a:rPr lang="en-US" dirty="0"/>
              <a:t>Teams rated on impact of offensive power.</a:t>
            </a:r>
          </a:p>
          <a:p>
            <a:endParaRPr lang="en-US" dirty="0"/>
          </a:p>
          <a:p>
            <a:r>
              <a:rPr lang="en-US" dirty="0"/>
              <a:t>Ranking based on all passing attempts, all red zone rushing attempts, all red zone passing attempts.</a:t>
            </a:r>
          </a:p>
          <a:p>
            <a:endParaRPr lang="en-US" dirty="0"/>
          </a:p>
          <a:p>
            <a:r>
              <a:rPr lang="en-US" dirty="0"/>
              <a:t>Teams received a rating from zero to five.</a:t>
            </a:r>
          </a:p>
        </p:txBody>
      </p:sp>
    </p:spTree>
    <p:extLst>
      <p:ext uri="{BB962C8B-B14F-4D97-AF65-F5344CB8AC3E}">
        <p14:creationId xmlns:p14="http://schemas.microsoft.com/office/powerpoint/2010/main" val="4033620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A6C3-7BAD-004F-ABD9-B2B2B1CD6206}"/>
              </a:ext>
            </a:extLst>
          </p:cNvPr>
          <p:cNvSpPr>
            <a:spLocks noGrp="1"/>
          </p:cNvSpPr>
          <p:nvPr>
            <p:ph type="title"/>
          </p:nvPr>
        </p:nvSpPr>
        <p:spPr>
          <a:xfrm>
            <a:off x="1908174" y="274638"/>
            <a:ext cx="7128970" cy="1138138"/>
          </a:xfrm>
        </p:spPr>
        <p:txBody>
          <a:bodyPr/>
          <a:lstStyle/>
          <a:p>
            <a:r>
              <a:rPr lang="en-US" dirty="0"/>
              <a:t>Sports Team Market (points basis 5)</a:t>
            </a:r>
          </a:p>
        </p:txBody>
      </p:sp>
      <p:pic>
        <p:nvPicPr>
          <p:cNvPr id="5" name="Content Placeholder 4">
            <a:extLst>
              <a:ext uri="{FF2B5EF4-FFF2-40B4-BE49-F238E27FC236}">
                <a16:creationId xmlns:a16="http://schemas.microsoft.com/office/drawing/2014/main" id="{CCD7F97A-0FE7-6A40-9897-823487D851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968" y="2132856"/>
            <a:ext cx="4753176" cy="2196780"/>
          </a:xfrm>
        </p:spPr>
      </p:pic>
      <p:sp>
        <p:nvSpPr>
          <p:cNvPr id="6" name="TextBox 5">
            <a:extLst>
              <a:ext uri="{FF2B5EF4-FFF2-40B4-BE49-F238E27FC236}">
                <a16:creationId xmlns:a16="http://schemas.microsoft.com/office/drawing/2014/main" id="{D9475E9D-AFE3-F34D-8599-D9D47A8165DC}"/>
              </a:ext>
            </a:extLst>
          </p:cNvPr>
          <p:cNvSpPr txBox="1"/>
          <p:nvPr/>
        </p:nvSpPr>
        <p:spPr>
          <a:xfrm>
            <a:off x="2123728" y="1700808"/>
            <a:ext cx="2448272" cy="3416320"/>
          </a:xfrm>
          <a:prstGeom prst="rect">
            <a:avLst/>
          </a:prstGeom>
          <a:noFill/>
        </p:spPr>
        <p:txBody>
          <a:bodyPr wrap="square" rtlCol="0">
            <a:spAutoFit/>
          </a:bodyPr>
          <a:lstStyle/>
          <a:p>
            <a:r>
              <a:rPr lang="en-US" dirty="0"/>
              <a:t>Teams rated by Nielsen TV market size.</a:t>
            </a:r>
          </a:p>
          <a:p>
            <a:endParaRPr lang="en-US" dirty="0"/>
          </a:p>
          <a:p>
            <a:r>
              <a:rPr lang="en-US" dirty="0"/>
              <a:t>Diagram reflects metropolitan area based on number of homes.</a:t>
            </a:r>
          </a:p>
          <a:p>
            <a:endParaRPr lang="en-US" dirty="0"/>
          </a:p>
          <a:p>
            <a:r>
              <a:rPr lang="en-US" dirty="0"/>
              <a:t>Teams received a rating from zero to five.</a:t>
            </a:r>
          </a:p>
        </p:txBody>
      </p:sp>
    </p:spTree>
    <p:extLst>
      <p:ext uri="{BB962C8B-B14F-4D97-AF65-F5344CB8AC3E}">
        <p14:creationId xmlns:p14="http://schemas.microsoft.com/office/powerpoint/2010/main" val="225690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60B0-9C72-AF44-B84B-FF1EA32FDB2A}"/>
              </a:ext>
            </a:extLst>
          </p:cNvPr>
          <p:cNvSpPr>
            <a:spLocks noGrp="1"/>
          </p:cNvSpPr>
          <p:nvPr>
            <p:ph type="title"/>
          </p:nvPr>
        </p:nvSpPr>
        <p:spPr/>
        <p:txBody>
          <a:bodyPr/>
          <a:lstStyle/>
          <a:p>
            <a:r>
              <a:rPr lang="en-US" dirty="0"/>
              <a:t>Results</a:t>
            </a:r>
          </a:p>
        </p:txBody>
      </p:sp>
      <p:sp>
        <p:nvSpPr>
          <p:cNvPr id="10" name="TextBox 9">
            <a:extLst>
              <a:ext uri="{FF2B5EF4-FFF2-40B4-BE49-F238E27FC236}">
                <a16:creationId xmlns:a16="http://schemas.microsoft.com/office/drawing/2014/main" id="{42D76667-6CA8-8646-B8D6-AFBCCB4B5F53}"/>
              </a:ext>
            </a:extLst>
          </p:cNvPr>
          <p:cNvSpPr txBox="1"/>
          <p:nvPr/>
        </p:nvSpPr>
        <p:spPr>
          <a:xfrm>
            <a:off x="2411760" y="1417638"/>
            <a:ext cx="5400600" cy="2308324"/>
          </a:xfrm>
          <a:prstGeom prst="rect">
            <a:avLst/>
          </a:prstGeom>
          <a:noFill/>
        </p:spPr>
        <p:txBody>
          <a:bodyPr wrap="square" rtlCol="0">
            <a:spAutoFit/>
          </a:bodyPr>
          <a:lstStyle/>
          <a:p>
            <a:r>
              <a:rPr lang="en-US" dirty="0"/>
              <a:t>The final team scores are a sum of all ranking values.  Final score is out of 100 points.</a:t>
            </a:r>
          </a:p>
          <a:p>
            <a:endParaRPr lang="en-US" dirty="0"/>
          </a:p>
          <a:p>
            <a:r>
              <a:rPr lang="en-US" dirty="0"/>
              <a:t>The table below reflects the top 10 results.</a:t>
            </a:r>
          </a:p>
          <a:p>
            <a:endParaRPr lang="en-US" dirty="0"/>
          </a:p>
          <a:p>
            <a:r>
              <a:rPr lang="en-US" dirty="0"/>
              <a:t>*The Green Bay Packers are listed twice because they are listed in two metropolitan areas.</a:t>
            </a:r>
          </a:p>
        </p:txBody>
      </p:sp>
      <p:pic>
        <p:nvPicPr>
          <p:cNvPr id="13" name="Picture 12">
            <a:extLst>
              <a:ext uri="{FF2B5EF4-FFF2-40B4-BE49-F238E27FC236}">
                <a16:creationId xmlns:a16="http://schemas.microsoft.com/office/drawing/2014/main" id="{B2CC4C06-E581-9549-B0AE-23F56C8C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627" y="3861048"/>
            <a:ext cx="6624736" cy="2119092"/>
          </a:xfrm>
          <a:prstGeom prst="rect">
            <a:avLst/>
          </a:prstGeom>
        </p:spPr>
      </p:pic>
    </p:spTree>
    <p:extLst>
      <p:ext uri="{BB962C8B-B14F-4D97-AF65-F5344CB8AC3E}">
        <p14:creationId xmlns:p14="http://schemas.microsoft.com/office/powerpoint/2010/main" val="65675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5AF0-4BFA-D149-A85A-02E848DE0A4F}"/>
              </a:ext>
            </a:extLst>
          </p:cNvPr>
          <p:cNvSpPr>
            <a:spLocks noGrp="1"/>
          </p:cNvSpPr>
          <p:nvPr>
            <p:ph type="title"/>
          </p:nvPr>
        </p:nvSpPr>
        <p:spPr/>
        <p:txBody>
          <a:bodyPr/>
          <a:lstStyle/>
          <a:p>
            <a:r>
              <a:rPr lang="en-US" dirty="0"/>
              <a:t>Hypothesis Results</a:t>
            </a:r>
          </a:p>
        </p:txBody>
      </p:sp>
      <p:pic>
        <p:nvPicPr>
          <p:cNvPr id="4" name="Content Placeholder 8">
            <a:extLst>
              <a:ext uri="{FF2B5EF4-FFF2-40B4-BE49-F238E27FC236}">
                <a16:creationId xmlns:a16="http://schemas.microsoft.com/office/drawing/2014/main" id="{E9100974-BD89-4B49-BE34-B1363FB6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112" y="3717032"/>
            <a:ext cx="6778625" cy="2392022"/>
          </a:xfrm>
        </p:spPr>
      </p:pic>
      <p:sp>
        <p:nvSpPr>
          <p:cNvPr id="5" name="TextBox 4">
            <a:extLst>
              <a:ext uri="{FF2B5EF4-FFF2-40B4-BE49-F238E27FC236}">
                <a16:creationId xmlns:a16="http://schemas.microsoft.com/office/drawing/2014/main" id="{FCED7796-3C2C-9548-BC04-734DB999D852}"/>
              </a:ext>
            </a:extLst>
          </p:cNvPr>
          <p:cNvSpPr txBox="1"/>
          <p:nvPr/>
        </p:nvSpPr>
        <p:spPr>
          <a:xfrm>
            <a:off x="1949041" y="1628800"/>
            <a:ext cx="6912768" cy="1754326"/>
          </a:xfrm>
          <a:prstGeom prst="rect">
            <a:avLst/>
          </a:prstGeom>
          <a:noFill/>
        </p:spPr>
        <p:txBody>
          <a:bodyPr wrap="square" rtlCol="0">
            <a:spAutoFit/>
          </a:bodyPr>
          <a:lstStyle/>
          <a:p>
            <a:r>
              <a:rPr lang="en-US" dirty="0"/>
              <a:t>Hypothesis: The team with the highest percentage of wins is not the team with the highest valuation.</a:t>
            </a:r>
          </a:p>
          <a:p>
            <a:endParaRPr lang="en-US" dirty="0"/>
          </a:p>
          <a:p>
            <a:r>
              <a:rPr lang="en-US" dirty="0"/>
              <a:t>We accept this hypothesis because even though the Dallas Cowboys have the highest valuation, they are not the team with the highest percentage of wins.</a:t>
            </a:r>
          </a:p>
        </p:txBody>
      </p:sp>
    </p:spTree>
    <p:extLst>
      <p:ext uri="{BB962C8B-B14F-4D97-AF65-F5344CB8AC3E}">
        <p14:creationId xmlns:p14="http://schemas.microsoft.com/office/powerpoint/2010/main" val="262563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54F5-9AA3-214A-A04C-90BA78B026C5}"/>
              </a:ext>
            </a:extLst>
          </p:cNvPr>
          <p:cNvSpPr>
            <a:spLocks noGrp="1"/>
          </p:cNvSpPr>
          <p:nvPr>
            <p:ph type="title"/>
          </p:nvPr>
        </p:nvSpPr>
        <p:spPr/>
        <p:txBody>
          <a:bodyPr/>
          <a:lstStyle/>
          <a:p>
            <a:r>
              <a:rPr lang="en-US" dirty="0"/>
              <a:t>Stadium Locations on Buyer List</a:t>
            </a:r>
          </a:p>
        </p:txBody>
      </p:sp>
      <p:pic>
        <p:nvPicPr>
          <p:cNvPr id="5" name="Content Placeholder 4">
            <a:extLst>
              <a:ext uri="{FF2B5EF4-FFF2-40B4-BE49-F238E27FC236}">
                <a16:creationId xmlns:a16="http://schemas.microsoft.com/office/drawing/2014/main" id="{2B1CE5DB-1AF9-B24E-BF54-F6E1E3811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9972" y="2852936"/>
            <a:ext cx="6635080" cy="3756577"/>
          </a:xfrm>
        </p:spPr>
      </p:pic>
      <p:sp>
        <p:nvSpPr>
          <p:cNvPr id="6" name="TextBox 5">
            <a:extLst>
              <a:ext uri="{FF2B5EF4-FFF2-40B4-BE49-F238E27FC236}">
                <a16:creationId xmlns:a16="http://schemas.microsoft.com/office/drawing/2014/main" id="{21519B3C-B66C-9B44-8EB8-0D69AA7C9F94}"/>
              </a:ext>
            </a:extLst>
          </p:cNvPr>
          <p:cNvSpPr txBox="1"/>
          <p:nvPr/>
        </p:nvSpPr>
        <p:spPr>
          <a:xfrm>
            <a:off x="1999972" y="1232972"/>
            <a:ext cx="6912768" cy="1477328"/>
          </a:xfrm>
          <a:prstGeom prst="rect">
            <a:avLst/>
          </a:prstGeom>
          <a:noFill/>
        </p:spPr>
        <p:txBody>
          <a:bodyPr wrap="square" rtlCol="0">
            <a:spAutoFit/>
          </a:bodyPr>
          <a:lstStyle/>
          <a:p>
            <a:r>
              <a:rPr lang="en-US" dirty="0"/>
              <a:t>Recommendation:</a:t>
            </a:r>
          </a:p>
          <a:p>
            <a:endParaRPr lang="en-US" dirty="0"/>
          </a:p>
          <a:p>
            <a:r>
              <a:rPr lang="en-US" dirty="0"/>
              <a:t>Based on all of the team information, winning percentage, and final score, we are recommending purchase of the Green Bay Packers.</a:t>
            </a:r>
          </a:p>
        </p:txBody>
      </p:sp>
    </p:spTree>
    <p:extLst>
      <p:ext uri="{BB962C8B-B14F-4D97-AF65-F5344CB8AC3E}">
        <p14:creationId xmlns:p14="http://schemas.microsoft.com/office/powerpoint/2010/main" val="34657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619672" y="341824"/>
            <a:ext cx="4607793" cy="1296690"/>
          </a:xfrm>
        </p:spPr>
        <p:txBody>
          <a:bodyPr/>
          <a:lstStyle/>
          <a:p>
            <a:r>
              <a:rPr lang="en-US" dirty="0"/>
              <a:t>Analysis of NFL Data for team purchase</a:t>
            </a:r>
            <a:endParaRPr lang="uk-UA" dirty="0"/>
          </a:p>
        </p:txBody>
      </p:sp>
      <p:sp>
        <p:nvSpPr>
          <p:cNvPr id="36867" name="Rectangle 3"/>
          <p:cNvSpPr>
            <a:spLocks noGrp="1" noChangeArrowheads="1"/>
          </p:cNvSpPr>
          <p:nvPr>
            <p:ph type="body" idx="1"/>
          </p:nvPr>
        </p:nvSpPr>
        <p:spPr>
          <a:xfrm>
            <a:off x="5700229" y="2337852"/>
            <a:ext cx="3411993" cy="3960440"/>
          </a:xfrm>
        </p:spPr>
        <p:txBody>
          <a:bodyPr/>
          <a:lstStyle/>
          <a:p>
            <a:pPr marL="0" indent="0">
              <a:buNone/>
            </a:pPr>
            <a:r>
              <a:rPr lang="en-US" sz="1800" b="1" dirty="0">
                <a:latin typeface="Arial" panose="020B0604020202020204" pitchFamily="34" charset="0"/>
                <a:cs typeface="Arial" panose="020B0604020202020204" pitchFamily="34" charset="0"/>
              </a:rPr>
              <a:t>Sites scraped:</a:t>
            </a:r>
          </a:p>
          <a:p>
            <a:r>
              <a:rPr lang="en-US" sz="1800" b="1" dirty="0">
                <a:latin typeface="Arial" panose="020B0604020202020204" pitchFamily="34" charset="0"/>
                <a:cs typeface="Arial" panose="020B0604020202020204" pitchFamily="34" charset="0"/>
              </a:rPr>
              <a:t>Wikipedia</a:t>
            </a:r>
          </a:p>
          <a:p>
            <a:r>
              <a:rPr lang="en-US" sz="1800" b="1" dirty="0" err="1">
                <a:latin typeface="Arial" panose="020B0604020202020204" pitchFamily="34" charset="0"/>
                <a:cs typeface="Arial" panose="020B0604020202020204" pitchFamily="34" charset="0"/>
              </a:rPr>
              <a:t>NFLSavant</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ESPN</a:t>
            </a:r>
          </a:p>
          <a:p>
            <a:r>
              <a:rPr lang="en-US" sz="1800" b="1" dirty="0">
                <a:latin typeface="Arial" panose="020B0604020202020204" pitchFamily="34" charset="0"/>
                <a:cs typeface="Arial" panose="020B0604020202020204" pitchFamily="34" charset="0"/>
              </a:rPr>
              <a:t>World Population Review</a:t>
            </a:r>
          </a:p>
          <a:p>
            <a:r>
              <a:rPr lang="en-US" sz="1800" b="1" dirty="0" err="1">
                <a:latin typeface="Arial" panose="020B0604020202020204" pitchFamily="34" charset="0"/>
                <a:cs typeface="Arial" panose="020B0604020202020204" pitchFamily="34" charset="0"/>
              </a:rPr>
              <a:t>NFL.com</a:t>
            </a:r>
            <a:endParaRPr lang="en-US" sz="1800" b="1" dirty="0">
              <a:latin typeface="Arial" panose="020B0604020202020204" pitchFamily="34" charset="0"/>
              <a:cs typeface="Arial" panose="020B0604020202020204" pitchFamily="34" charset="0"/>
            </a:endParaRPr>
          </a:p>
          <a:p>
            <a:r>
              <a:rPr lang="en-US" sz="1800" b="1" dirty="0" err="1">
                <a:latin typeface="Arial" panose="020B0604020202020204" pitchFamily="34" charset="0"/>
                <a:cs typeface="Arial" panose="020B0604020202020204" pitchFamily="34" charset="0"/>
              </a:rPr>
              <a:t>Thephinsider</a:t>
            </a:r>
            <a:endParaRPr lang="en-US" sz="1800" b="1" dirty="0">
              <a:latin typeface="Arial" panose="020B0604020202020204" pitchFamily="34" charset="0"/>
              <a:cs typeface="Arial" panose="020B0604020202020204" pitchFamily="34" charset="0"/>
            </a:endParaRPr>
          </a:p>
          <a:p>
            <a:r>
              <a:rPr lang="en-US" sz="1800" b="1" dirty="0" err="1">
                <a:latin typeface="Arial" panose="020B0604020202020204" pitchFamily="34" charset="0"/>
                <a:cs typeface="Arial" panose="020B0604020202020204" pitchFamily="34" charset="0"/>
              </a:rPr>
              <a:t>Spotrac</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GitHub</a:t>
            </a:r>
          </a:p>
          <a:p>
            <a:r>
              <a:rPr lang="en-US" sz="1800" b="1" dirty="0">
                <a:latin typeface="Arial" panose="020B0604020202020204" pitchFamily="34" charset="0"/>
                <a:cs typeface="Arial" panose="020B0604020202020204" pitchFamily="34" charset="0"/>
              </a:rPr>
              <a:t>Statista</a:t>
            </a:r>
          </a:p>
          <a:p>
            <a:endParaRPr lang="uk-UA" dirty="0"/>
          </a:p>
        </p:txBody>
      </p:sp>
      <p:pic>
        <p:nvPicPr>
          <p:cNvPr id="6" name="Picture 5">
            <a:extLst>
              <a:ext uri="{FF2B5EF4-FFF2-40B4-BE49-F238E27FC236}">
                <a16:creationId xmlns:a16="http://schemas.microsoft.com/office/drawing/2014/main" id="{BB35D148-FD8C-C44F-AF8E-6AE0FF17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332656"/>
            <a:ext cx="2132994" cy="1152128"/>
          </a:xfrm>
          <a:prstGeom prst="rect">
            <a:avLst/>
          </a:prstGeom>
        </p:spPr>
      </p:pic>
      <p:sp>
        <p:nvSpPr>
          <p:cNvPr id="7" name="TextBox 6">
            <a:extLst>
              <a:ext uri="{FF2B5EF4-FFF2-40B4-BE49-F238E27FC236}">
                <a16:creationId xmlns:a16="http://schemas.microsoft.com/office/drawing/2014/main" id="{8A559259-91F7-D649-9B6F-1C6854484FB6}"/>
              </a:ext>
            </a:extLst>
          </p:cNvPr>
          <p:cNvSpPr txBox="1"/>
          <p:nvPr/>
        </p:nvSpPr>
        <p:spPr>
          <a:xfrm>
            <a:off x="467544" y="2337852"/>
            <a:ext cx="4852154" cy="4216539"/>
          </a:xfrm>
          <a:prstGeom prst="rect">
            <a:avLst/>
          </a:prstGeom>
          <a:noFill/>
        </p:spPr>
        <p:txBody>
          <a:bodyPr wrap="square" rtlCol="0">
            <a:spAutoFit/>
          </a:bodyPr>
          <a:lstStyle/>
          <a:p>
            <a:r>
              <a:rPr lang="en-US" sz="2400" dirty="0">
                <a:solidFill>
                  <a:schemeClr val="bg1"/>
                </a:solidFill>
              </a:rPr>
              <a:t>Assignment a team score/rating based upon:</a:t>
            </a:r>
          </a:p>
          <a:p>
            <a:pPr marL="285750" indent="-285750">
              <a:buFont typeface="Arial" panose="020B0604020202020204" pitchFamily="34" charset="0"/>
              <a:buChar char="•"/>
            </a:pPr>
            <a:r>
              <a:rPr lang="en-US" sz="2000" dirty="0">
                <a:solidFill>
                  <a:schemeClr val="bg1"/>
                </a:solidFill>
              </a:rPr>
              <a:t>Team Valuation</a:t>
            </a:r>
          </a:p>
          <a:p>
            <a:pPr marL="285750" indent="-285750">
              <a:buFont typeface="Arial" panose="020B0604020202020204" pitchFamily="34" charset="0"/>
              <a:buChar char="•"/>
            </a:pPr>
            <a:r>
              <a:rPr lang="en-US" sz="2000" dirty="0">
                <a:solidFill>
                  <a:schemeClr val="bg1"/>
                </a:solidFill>
              </a:rPr>
              <a:t>Growth in Team Valuation from 2014-2021</a:t>
            </a:r>
          </a:p>
          <a:p>
            <a:pPr marL="285750" indent="-285750">
              <a:buFont typeface="Arial" panose="020B0604020202020204" pitchFamily="34" charset="0"/>
              <a:buChar char="•"/>
            </a:pPr>
            <a:r>
              <a:rPr lang="en-US" sz="2000" dirty="0">
                <a:solidFill>
                  <a:schemeClr val="bg1"/>
                </a:solidFill>
              </a:rPr>
              <a:t>Season Stats</a:t>
            </a:r>
          </a:p>
          <a:p>
            <a:pPr marL="285750" indent="-285750">
              <a:buFont typeface="Arial" panose="020B0604020202020204" pitchFamily="34" charset="0"/>
              <a:buChar char="•"/>
            </a:pPr>
            <a:r>
              <a:rPr lang="en-US" sz="2000" dirty="0">
                <a:solidFill>
                  <a:schemeClr val="bg1"/>
                </a:solidFill>
              </a:rPr>
              <a:t>Percentage of Wins</a:t>
            </a:r>
          </a:p>
          <a:p>
            <a:pPr marL="285750" indent="-285750">
              <a:buFont typeface="Arial" panose="020B0604020202020204" pitchFamily="34" charset="0"/>
              <a:buChar char="•"/>
            </a:pPr>
            <a:r>
              <a:rPr lang="en-US" sz="2000" dirty="0">
                <a:solidFill>
                  <a:schemeClr val="bg1"/>
                </a:solidFill>
              </a:rPr>
              <a:t>Ticket Sales</a:t>
            </a:r>
          </a:p>
          <a:p>
            <a:pPr marL="285750" indent="-285750">
              <a:buFont typeface="Arial" panose="020B0604020202020204" pitchFamily="34" charset="0"/>
              <a:buChar char="•"/>
            </a:pPr>
            <a:r>
              <a:rPr lang="en-US" sz="2000" dirty="0">
                <a:solidFill>
                  <a:schemeClr val="bg1"/>
                </a:solidFill>
              </a:rPr>
              <a:t>Player Value</a:t>
            </a:r>
          </a:p>
          <a:p>
            <a:pPr marL="285750" indent="-285750">
              <a:buFont typeface="Arial" panose="020B0604020202020204" pitchFamily="34" charset="0"/>
              <a:buChar char="•"/>
            </a:pPr>
            <a:r>
              <a:rPr lang="en-US" sz="2000" dirty="0">
                <a:solidFill>
                  <a:schemeClr val="bg1"/>
                </a:solidFill>
              </a:rPr>
              <a:t>Payroll</a:t>
            </a:r>
          </a:p>
          <a:p>
            <a:pPr marL="285750" indent="-285750">
              <a:buFont typeface="Arial" panose="020B0604020202020204" pitchFamily="34" charset="0"/>
              <a:buChar char="•"/>
            </a:pPr>
            <a:r>
              <a:rPr lang="en-US" sz="2000" dirty="0">
                <a:solidFill>
                  <a:schemeClr val="bg1"/>
                </a:solidFill>
              </a:rPr>
              <a:t>Fines</a:t>
            </a:r>
          </a:p>
          <a:p>
            <a:pPr marL="285750" indent="-285750">
              <a:buFont typeface="Arial" panose="020B0604020202020204" pitchFamily="34" charset="0"/>
              <a:buChar char="•"/>
            </a:pPr>
            <a:r>
              <a:rPr lang="en-US" sz="2000" dirty="0">
                <a:solidFill>
                  <a:schemeClr val="bg1"/>
                </a:solidFill>
              </a:rPr>
              <a:t>Offensive Power</a:t>
            </a:r>
          </a:p>
          <a:p>
            <a:pPr marL="285750" indent="-285750">
              <a:buFont typeface="Arial" panose="020B0604020202020204" pitchFamily="34" charset="0"/>
              <a:buChar char="•"/>
            </a:pPr>
            <a:r>
              <a:rPr lang="en-US" sz="2000" dirty="0">
                <a:solidFill>
                  <a:schemeClr val="bg1"/>
                </a:solidFill>
              </a:rPr>
              <a:t>Sports team market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6894-81E3-234B-B9C2-4B4EAF60B89D}"/>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181CEC4A-CDA3-6F4A-8A60-94D93C02AE27}"/>
              </a:ext>
            </a:extLst>
          </p:cNvPr>
          <p:cNvGraphicFramePr>
            <a:graphicFrameLocks noGrp="1"/>
          </p:cNvGraphicFramePr>
          <p:nvPr>
            <p:ph idx="1"/>
            <p:extLst>
              <p:ext uri="{D42A27DB-BD31-4B8C-83A1-F6EECF244321}">
                <p14:modId xmlns:p14="http://schemas.microsoft.com/office/powerpoint/2010/main" val="1145210048"/>
              </p:ext>
            </p:extLst>
          </p:nvPr>
        </p:nvGraphicFramePr>
        <p:xfrm>
          <a:off x="3646488" y="3068960"/>
          <a:ext cx="2797720" cy="2402364"/>
        </p:xfrm>
        <a:graphic>
          <a:graphicData uri="http://schemas.openxmlformats.org/drawingml/2006/table">
            <a:tbl>
              <a:tblPr>
                <a:tableStyleId>{5C22544A-7EE6-4342-B048-85BDC9FD1C3A}</a:tableStyleId>
              </a:tblPr>
              <a:tblGrid>
                <a:gridCol w="980093">
                  <a:extLst>
                    <a:ext uri="{9D8B030D-6E8A-4147-A177-3AD203B41FA5}">
                      <a16:colId xmlns:a16="http://schemas.microsoft.com/office/drawing/2014/main" val="1181644965"/>
                    </a:ext>
                  </a:extLst>
                </a:gridCol>
                <a:gridCol w="1817627">
                  <a:extLst>
                    <a:ext uri="{9D8B030D-6E8A-4147-A177-3AD203B41FA5}">
                      <a16:colId xmlns:a16="http://schemas.microsoft.com/office/drawing/2014/main" val="1012888172"/>
                    </a:ext>
                  </a:extLst>
                </a:gridCol>
              </a:tblGrid>
              <a:tr h="200197">
                <a:tc>
                  <a:txBody>
                    <a:bodyPr/>
                    <a:lstStyle/>
                    <a:p>
                      <a:pPr algn="l" fontAlgn="b"/>
                      <a:r>
                        <a:rPr lang="en-US" sz="1100" u="none" strike="noStrike">
                          <a:effectLst/>
                        </a:rPr>
                        <a:t>Final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Factors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7827227"/>
                  </a:ext>
                </a:extLst>
              </a:tr>
              <a:tr h="200197">
                <a:tc>
                  <a:txBody>
                    <a:bodyPr/>
                    <a:lstStyle/>
                    <a:p>
                      <a:pPr algn="r" fontAlgn="b"/>
                      <a:r>
                        <a:rPr lang="en-US" sz="1100" u="none" strike="noStrike">
                          <a:effectLst/>
                        </a:rPr>
                        <a:t>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Valuation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7493647"/>
                  </a:ext>
                </a:extLst>
              </a:tr>
              <a:tr h="200197">
                <a:tc>
                  <a:txBody>
                    <a:bodyPr/>
                    <a:lstStyle/>
                    <a:p>
                      <a:pPr algn="r" fontAlgn="b"/>
                      <a:r>
                        <a:rPr lang="en-US" sz="1100" u="none" strike="noStrike">
                          <a:effectLst/>
                        </a:rPr>
                        <a:t>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Win%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8088441"/>
                  </a:ext>
                </a:extLst>
              </a:tr>
              <a:tr h="200197">
                <a:tc>
                  <a:txBody>
                    <a:bodyPr/>
                    <a:lstStyle/>
                    <a:p>
                      <a:pPr algn="r" fontAlgn="b"/>
                      <a:r>
                        <a:rPr lang="en-US" sz="1100" u="none" strike="noStrike">
                          <a:effectLst/>
                        </a:rPr>
                        <a:t>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Ticket Sales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5857922"/>
                  </a:ext>
                </a:extLst>
              </a:tr>
              <a:tr h="200197">
                <a:tc>
                  <a:txBody>
                    <a:bodyPr/>
                    <a:lstStyle/>
                    <a:p>
                      <a:pPr algn="r" fontAlgn="b"/>
                      <a:r>
                        <a:rPr lang="en-US" sz="1100"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Increase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582739"/>
                  </a:ext>
                </a:extLst>
              </a:tr>
              <a:tr h="200197">
                <a:tc>
                  <a:txBody>
                    <a:bodyPr/>
                    <a:lstStyle/>
                    <a:p>
                      <a:pPr algn="r" fontAlgn="b"/>
                      <a:r>
                        <a:rPr lang="en-US" sz="1100"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Fines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3342025"/>
                  </a:ext>
                </a:extLst>
              </a:tr>
              <a:tr h="200197">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Player Value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1335905"/>
                  </a:ext>
                </a:extLst>
              </a:tr>
              <a:tr h="200197">
                <a:tc>
                  <a:txBody>
                    <a:bodyPr/>
                    <a:lstStyle/>
                    <a:p>
                      <a:pPr algn="r" fontAlgn="b"/>
                      <a:r>
                        <a:rPr lang="en-US" sz="1100" u="none" strike="noStrike">
                          <a:effectLst/>
                        </a:rPr>
                        <a:t>15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Season Stats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8776388"/>
                  </a:ext>
                </a:extLst>
              </a:tr>
              <a:tr h="200197">
                <a:tc>
                  <a:txBody>
                    <a:bodyPr/>
                    <a:lstStyle/>
                    <a:p>
                      <a:pPr algn="r" fontAlgn="b"/>
                      <a:r>
                        <a:rPr lang="en-US" sz="1100"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Offensive Power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7774170"/>
                  </a:ext>
                </a:extLst>
              </a:tr>
              <a:tr h="200197">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Payroll</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0827589"/>
                  </a:ext>
                </a:extLst>
              </a:tr>
              <a:tr h="200197">
                <a:tc>
                  <a:txBody>
                    <a:bodyPr/>
                    <a:lstStyle/>
                    <a:p>
                      <a:pPr algn="r" fontAlgn="b"/>
                      <a:r>
                        <a:rPr lang="en-US" sz="1100"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STM</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9539129"/>
                  </a:ext>
                </a:extLst>
              </a:tr>
              <a:tr h="200197">
                <a:tc>
                  <a:txBody>
                    <a:bodyPr/>
                    <a:lstStyle/>
                    <a:p>
                      <a:pPr algn="l" fontAlgn="b"/>
                      <a:r>
                        <a:rPr lang="en-US" sz="1100" u="none" strike="noStrike">
                          <a:effectLst/>
                        </a:rPr>
                        <a:t>Total 100</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7659588"/>
                  </a:ext>
                </a:extLst>
              </a:tr>
            </a:tbl>
          </a:graphicData>
        </a:graphic>
      </p:graphicFrame>
    </p:spTree>
    <p:extLst>
      <p:ext uri="{BB962C8B-B14F-4D97-AF65-F5344CB8AC3E}">
        <p14:creationId xmlns:p14="http://schemas.microsoft.com/office/powerpoint/2010/main" val="288583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C36F-9B96-FF43-A727-729536667991}"/>
              </a:ext>
            </a:extLst>
          </p:cNvPr>
          <p:cNvSpPr>
            <a:spLocks noGrp="1"/>
          </p:cNvSpPr>
          <p:nvPr>
            <p:ph type="title"/>
          </p:nvPr>
        </p:nvSpPr>
        <p:spPr/>
        <p:txBody>
          <a:bodyPr/>
          <a:lstStyle/>
          <a:p>
            <a:r>
              <a:rPr lang="en-US" dirty="0"/>
              <a:t>Null Hypothesis</a:t>
            </a:r>
          </a:p>
        </p:txBody>
      </p:sp>
      <p:pic>
        <p:nvPicPr>
          <p:cNvPr id="4" name="Content Placeholder 3">
            <a:extLst>
              <a:ext uri="{FF2B5EF4-FFF2-40B4-BE49-F238E27FC236}">
                <a16:creationId xmlns:a16="http://schemas.microsoft.com/office/drawing/2014/main" id="{92F597C2-0165-3A48-B3E2-BBE49D1A0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51694" y="3861048"/>
            <a:ext cx="4191000" cy="1981200"/>
          </a:xfrm>
          <a:prstGeom prst="rect">
            <a:avLst/>
          </a:prstGeom>
        </p:spPr>
      </p:pic>
      <p:sp>
        <p:nvSpPr>
          <p:cNvPr id="5" name="TextBox 4">
            <a:extLst>
              <a:ext uri="{FF2B5EF4-FFF2-40B4-BE49-F238E27FC236}">
                <a16:creationId xmlns:a16="http://schemas.microsoft.com/office/drawing/2014/main" id="{8A750101-CBD4-FA46-B38D-2F5C77CC71FD}"/>
              </a:ext>
            </a:extLst>
          </p:cNvPr>
          <p:cNvSpPr txBox="1"/>
          <p:nvPr/>
        </p:nvSpPr>
        <p:spPr>
          <a:xfrm>
            <a:off x="1115616" y="2204864"/>
            <a:ext cx="6912768" cy="1384995"/>
          </a:xfrm>
          <a:prstGeom prst="rect">
            <a:avLst/>
          </a:prstGeom>
          <a:noFill/>
        </p:spPr>
        <p:txBody>
          <a:bodyPr wrap="square" rtlCol="0">
            <a:spAutoFit/>
          </a:bodyPr>
          <a:lstStyle/>
          <a:p>
            <a:r>
              <a:rPr lang="en-US" sz="2800" dirty="0">
                <a:solidFill>
                  <a:schemeClr val="bg1"/>
                </a:solidFill>
              </a:rPr>
              <a:t>The team with the highest percentage of wins is not the team with the highest valuation.</a:t>
            </a:r>
          </a:p>
        </p:txBody>
      </p:sp>
      <p:pic>
        <p:nvPicPr>
          <p:cNvPr id="6" name="Picture 5">
            <a:extLst>
              <a:ext uri="{FF2B5EF4-FFF2-40B4-BE49-F238E27FC236}">
                <a16:creationId xmlns:a16="http://schemas.microsoft.com/office/drawing/2014/main" id="{FA48D5CB-F045-814B-8C97-5955E9E3D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694" y="404217"/>
            <a:ext cx="2132994" cy="1152128"/>
          </a:xfrm>
          <a:prstGeom prst="rect">
            <a:avLst/>
          </a:prstGeom>
        </p:spPr>
      </p:pic>
    </p:spTree>
    <p:extLst>
      <p:ext uri="{BB962C8B-B14F-4D97-AF65-F5344CB8AC3E}">
        <p14:creationId xmlns:p14="http://schemas.microsoft.com/office/powerpoint/2010/main" val="423531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8E83-A9A0-A849-8AC2-EC21A187CAAE}"/>
              </a:ext>
            </a:extLst>
          </p:cNvPr>
          <p:cNvSpPr>
            <a:spLocks noGrp="1"/>
          </p:cNvSpPr>
          <p:nvPr>
            <p:ph type="title"/>
          </p:nvPr>
        </p:nvSpPr>
        <p:spPr/>
        <p:txBody>
          <a:bodyPr/>
          <a:lstStyle/>
          <a:p>
            <a:r>
              <a:rPr lang="en-US" dirty="0"/>
              <a:t>Team Valuation (points basis 15)</a:t>
            </a:r>
          </a:p>
        </p:txBody>
      </p:sp>
      <p:pic>
        <p:nvPicPr>
          <p:cNvPr id="5" name="Content Placeholder 4">
            <a:extLst>
              <a:ext uri="{FF2B5EF4-FFF2-40B4-BE49-F238E27FC236}">
                <a16:creationId xmlns:a16="http://schemas.microsoft.com/office/drawing/2014/main" id="{1FAFBE22-732D-B247-9ED1-4CF4164C3E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0764" y="1628800"/>
            <a:ext cx="4567945" cy="4212544"/>
          </a:xfrm>
        </p:spPr>
      </p:pic>
      <p:sp>
        <p:nvSpPr>
          <p:cNvPr id="6" name="TextBox 5">
            <a:extLst>
              <a:ext uri="{FF2B5EF4-FFF2-40B4-BE49-F238E27FC236}">
                <a16:creationId xmlns:a16="http://schemas.microsoft.com/office/drawing/2014/main" id="{5F9C5C75-A632-FF4F-A12A-A6184F306180}"/>
              </a:ext>
            </a:extLst>
          </p:cNvPr>
          <p:cNvSpPr txBox="1"/>
          <p:nvPr/>
        </p:nvSpPr>
        <p:spPr>
          <a:xfrm>
            <a:off x="2051721" y="1628800"/>
            <a:ext cx="2489044" cy="2308324"/>
          </a:xfrm>
          <a:prstGeom prst="rect">
            <a:avLst/>
          </a:prstGeom>
          <a:noFill/>
        </p:spPr>
        <p:txBody>
          <a:bodyPr wrap="square" rtlCol="0">
            <a:spAutoFit/>
          </a:bodyPr>
          <a:lstStyle/>
          <a:p>
            <a:r>
              <a:rPr lang="en-US" dirty="0"/>
              <a:t>Teams rated by valuation and year 2014 and year 2021.</a:t>
            </a:r>
          </a:p>
          <a:p>
            <a:endParaRPr lang="en-US" dirty="0"/>
          </a:p>
          <a:p>
            <a:r>
              <a:rPr lang="en-US" dirty="0"/>
              <a:t>Teams received a rating from zero to fifteen based on total valuation.</a:t>
            </a:r>
          </a:p>
        </p:txBody>
      </p:sp>
      <p:sp>
        <p:nvSpPr>
          <p:cNvPr id="7" name="TextBox 6">
            <a:extLst>
              <a:ext uri="{FF2B5EF4-FFF2-40B4-BE49-F238E27FC236}">
                <a16:creationId xmlns:a16="http://schemas.microsoft.com/office/drawing/2014/main" id="{390C46F8-7327-4C4E-8198-3C955CF98A1C}"/>
              </a:ext>
            </a:extLst>
          </p:cNvPr>
          <p:cNvSpPr txBox="1"/>
          <p:nvPr/>
        </p:nvSpPr>
        <p:spPr>
          <a:xfrm>
            <a:off x="2123728" y="5805264"/>
            <a:ext cx="6624736" cy="369332"/>
          </a:xfrm>
          <a:prstGeom prst="rect">
            <a:avLst/>
          </a:prstGeom>
          <a:noFill/>
        </p:spPr>
        <p:txBody>
          <a:bodyPr wrap="square" rtlCol="0">
            <a:spAutoFit/>
          </a:bodyPr>
          <a:lstStyle/>
          <a:p>
            <a:r>
              <a:rPr lang="en-US" dirty="0"/>
              <a:t>Sites scraped: </a:t>
            </a:r>
          </a:p>
        </p:txBody>
      </p:sp>
    </p:spTree>
    <p:extLst>
      <p:ext uri="{BB962C8B-B14F-4D97-AF65-F5344CB8AC3E}">
        <p14:creationId xmlns:p14="http://schemas.microsoft.com/office/powerpoint/2010/main" val="363806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8E83-A9A0-A849-8AC2-EC21A187CAAE}"/>
              </a:ext>
            </a:extLst>
          </p:cNvPr>
          <p:cNvSpPr>
            <a:spLocks noGrp="1"/>
          </p:cNvSpPr>
          <p:nvPr>
            <p:ph type="title"/>
          </p:nvPr>
        </p:nvSpPr>
        <p:spPr>
          <a:xfrm>
            <a:off x="1908174" y="274638"/>
            <a:ext cx="6984305" cy="1066130"/>
          </a:xfrm>
        </p:spPr>
        <p:txBody>
          <a:bodyPr/>
          <a:lstStyle/>
          <a:p>
            <a:r>
              <a:rPr lang="en-US" dirty="0"/>
              <a:t>Growth in Team Valuation </a:t>
            </a:r>
            <a:br>
              <a:rPr lang="en-US" dirty="0"/>
            </a:br>
            <a:r>
              <a:rPr lang="en-US" dirty="0"/>
              <a:t>2014-2021 (points basis 5)</a:t>
            </a:r>
          </a:p>
        </p:txBody>
      </p:sp>
      <p:sp>
        <p:nvSpPr>
          <p:cNvPr id="6" name="TextBox 5">
            <a:extLst>
              <a:ext uri="{FF2B5EF4-FFF2-40B4-BE49-F238E27FC236}">
                <a16:creationId xmlns:a16="http://schemas.microsoft.com/office/drawing/2014/main" id="{F09E8339-30DB-9149-8EF0-06D28E143D05}"/>
              </a:ext>
            </a:extLst>
          </p:cNvPr>
          <p:cNvSpPr txBox="1"/>
          <p:nvPr/>
        </p:nvSpPr>
        <p:spPr>
          <a:xfrm>
            <a:off x="2051720" y="1826407"/>
            <a:ext cx="2489044" cy="2585323"/>
          </a:xfrm>
          <a:prstGeom prst="rect">
            <a:avLst/>
          </a:prstGeom>
          <a:noFill/>
        </p:spPr>
        <p:txBody>
          <a:bodyPr wrap="square" rtlCol="0">
            <a:spAutoFit/>
          </a:bodyPr>
          <a:lstStyle/>
          <a:p>
            <a:r>
              <a:rPr lang="en-US" dirty="0"/>
              <a:t>Teams rated by growth in valuation between year 2014 and year 2021.</a:t>
            </a:r>
          </a:p>
          <a:p>
            <a:endParaRPr lang="en-US" dirty="0"/>
          </a:p>
          <a:p>
            <a:r>
              <a:rPr lang="en-US" dirty="0"/>
              <a:t>Teams received a rating from zero to five based on growth in total valuation.</a:t>
            </a:r>
          </a:p>
        </p:txBody>
      </p:sp>
      <p:pic>
        <p:nvPicPr>
          <p:cNvPr id="10" name="Content Placeholder 9">
            <a:extLst>
              <a:ext uri="{FF2B5EF4-FFF2-40B4-BE49-F238E27FC236}">
                <a16:creationId xmlns:a16="http://schemas.microsoft.com/office/drawing/2014/main" id="{23BE7C63-E983-D341-B8D9-837084D23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811" y="1844824"/>
            <a:ext cx="4137087" cy="3556287"/>
          </a:xfrm>
        </p:spPr>
      </p:pic>
      <p:sp>
        <p:nvSpPr>
          <p:cNvPr id="11" name="TextBox 10">
            <a:extLst>
              <a:ext uri="{FF2B5EF4-FFF2-40B4-BE49-F238E27FC236}">
                <a16:creationId xmlns:a16="http://schemas.microsoft.com/office/drawing/2014/main" id="{37DBFDF9-807D-D848-A2EA-D34159282621}"/>
              </a:ext>
            </a:extLst>
          </p:cNvPr>
          <p:cNvSpPr txBox="1"/>
          <p:nvPr/>
        </p:nvSpPr>
        <p:spPr>
          <a:xfrm>
            <a:off x="2123728" y="5805264"/>
            <a:ext cx="6624736" cy="369332"/>
          </a:xfrm>
          <a:prstGeom prst="rect">
            <a:avLst/>
          </a:prstGeom>
          <a:noFill/>
        </p:spPr>
        <p:txBody>
          <a:bodyPr wrap="square" rtlCol="0">
            <a:spAutoFit/>
          </a:bodyPr>
          <a:lstStyle/>
          <a:p>
            <a:r>
              <a:rPr lang="en-US" dirty="0"/>
              <a:t>Sites scraped: </a:t>
            </a:r>
          </a:p>
        </p:txBody>
      </p:sp>
    </p:spTree>
    <p:extLst>
      <p:ext uri="{BB962C8B-B14F-4D97-AF65-F5344CB8AC3E}">
        <p14:creationId xmlns:p14="http://schemas.microsoft.com/office/powerpoint/2010/main" val="1058638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F6A6-7114-7E49-9D34-FF80EC5E8566}"/>
              </a:ext>
            </a:extLst>
          </p:cNvPr>
          <p:cNvSpPr>
            <a:spLocks noGrp="1"/>
          </p:cNvSpPr>
          <p:nvPr>
            <p:ph type="title"/>
          </p:nvPr>
        </p:nvSpPr>
        <p:spPr/>
        <p:txBody>
          <a:bodyPr/>
          <a:lstStyle/>
          <a:p>
            <a:r>
              <a:rPr lang="en-US" dirty="0"/>
              <a:t>Season Stats (points basis 15)</a:t>
            </a:r>
          </a:p>
        </p:txBody>
      </p:sp>
      <p:pic>
        <p:nvPicPr>
          <p:cNvPr id="5" name="Content Placeholder 4">
            <a:extLst>
              <a:ext uri="{FF2B5EF4-FFF2-40B4-BE49-F238E27FC236}">
                <a16:creationId xmlns:a16="http://schemas.microsoft.com/office/drawing/2014/main" id="{28925E72-CBE0-B14C-AC18-7E5A985F4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2852936"/>
            <a:ext cx="6778625" cy="1478721"/>
          </a:xfrm>
        </p:spPr>
      </p:pic>
      <p:sp>
        <p:nvSpPr>
          <p:cNvPr id="6" name="TextBox 5">
            <a:extLst>
              <a:ext uri="{FF2B5EF4-FFF2-40B4-BE49-F238E27FC236}">
                <a16:creationId xmlns:a16="http://schemas.microsoft.com/office/drawing/2014/main" id="{B7196477-0676-8345-B115-0E84F3C906EC}"/>
              </a:ext>
            </a:extLst>
          </p:cNvPr>
          <p:cNvSpPr txBox="1"/>
          <p:nvPr/>
        </p:nvSpPr>
        <p:spPr>
          <a:xfrm>
            <a:off x="2483768" y="1844824"/>
            <a:ext cx="5616624" cy="369332"/>
          </a:xfrm>
          <a:prstGeom prst="rect">
            <a:avLst/>
          </a:prstGeom>
          <a:noFill/>
        </p:spPr>
        <p:txBody>
          <a:bodyPr wrap="square" rtlCol="0">
            <a:spAutoFit/>
          </a:bodyPr>
          <a:lstStyle/>
          <a:p>
            <a:r>
              <a:rPr lang="en-US" dirty="0"/>
              <a:t>Teams rated by season 2021 stats – passer rating.</a:t>
            </a:r>
          </a:p>
        </p:txBody>
      </p:sp>
    </p:spTree>
    <p:extLst>
      <p:ext uri="{BB962C8B-B14F-4D97-AF65-F5344CB8AC3E}">
        <p14:creationId xmlns:p14="http://schemas.microsoft.com/office/powerpoint/2010/main" val="4264347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98A2-A8E9-2549-A195-FBA6B61D883D}"/>
              </a:ext>
            </a:extLst>
          </p:cNvPr>
          <p:cNvSpPr>
            <a:spLocks noGrp="1"/>
          </p:cNvSpPr>
          <p:nvPr>
            <p:ph type="title"/>
          </p:nvPr>
        </p:nvSpPr>
        <p:spPr/>
        <p:txBody>
          <a:bodyPr/>
          <a:lstStyle/>
          <a:p>
            <a:r>
              <a:rPr lang="en-US" dirty="0"/>
              <a:t>Percentage of wins 2001-2021</a:t>
            </a:r>
            <a:br>
              <a:rPr lang="en-US" dirty="0"/>
            </a:br>
            <a:r>
              <a:rPr lang="en-US" dirty="0"/>
              <a:t> (points basis 15)</a:t>
            </a:r>
          </a:p>
        </p:txBody>
      </p:sp>
      <p:pic>
        <p:nvPicPr>
          <p:cNvPr id="5" name="Content Placeholder 4">
            <a:extLst>
              <a:ext uri="{FF2B5EF4-FFF2-40B4-BE49-F238E27FC236}">
                <a16:creationId xmlns:a16="http://schemas.microsoft.com/office/drawing/2014/main" id="{5C531606-9060-6B42-9002-896B7ECBA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1960" y="1700808"/>
            <a:ext cx="4567170" cy="3777283"/>
          </a:xfrm>
        </p:spPr>
      </p:pic>
      <p:sp>
        <p:nvSpPr>
          <p:cNvPr id="6" name="TextBox 5">
            <a:extLst>
              <a:ext uri="{FF2B5EF4-FFF2-40B4-BE49-F238E27FC236}">
                <a16:creationId xmlns:a16="http://schemas.microsoft.com/office/drawing/2014/main" id="{97688D94-0270-904B-B9FA-DEDF6ED79F4A}"/>
              </a:ext>
            </a:extLst>
          </p:cNvPr>
          <p:cNvSpPr txBox="1"/>
          <p:nvPr/>
        </p:nvSpPr>
        <p:spPr>
          <a:xfrm>
            <a:off x="2051720" y="1826407"/>
            <a:ext cx="2448272" cy="2308324"/>
          </a:xfrm>
          <a:prstGeom prst="rect">
            <a:avLst/>
          </a:prstGeom>
          <a:noFill/>
        </p:spPr>
        <p:txBody>
          <a:bodyPr wrap="square" rtlCol="0">
            <a:spAutoFit/>
          </a:bodyPr>
          <a:lstStyle/>
          <a:p>
            <a:r>
              <a:rPr lang="en-US" dirty="0"/>
              <a:t>Teams rated by average winning percentage from 2001-2021.</a:t>
            </a:r>
          </a:p>
          <a:p>
            <a:endParaRPr lang="en-US" dirty="0"/>
          </a:p>
          <a:p>
            <a:r>
              <a:rPr lang="en-US" dirty="0"/>
              <a:t>Teams received a rating from zero to fifteen.</a:t>
            </a:r>
          </a:p>
        </p:txBody>
      </p:sp>
    </p:spTree>
    <p:extLst>
      <p:ext uri="{BB962C8B-B14F-4D97-AF65-F5344CB8AC3E}">
        <p14:creationId xmlns:p14="http://schemas.microsoft.com/office/powerpoint/2010/main" val="755655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4115-DD6F-3B44-B99F-70CDB288845A}"/>
              </a:ext>
            </a:extLst>
          </p:cNvPr>
          <p:cNvSpPr>
            <a:spLocks noGrp="1"/>
          </p:cNvSpPr>
          <p:nvPr>
            <p:ph type="title"/>
          </p:nvPr>
        </p:nvSpPr>
        <p:spPr/>
        <p:txBody>
          <a:bodyPr/>
          <a:lstStyle/>
          <a:p>
            <a:r>
              <a:rPr lang="en-US" dirty="0"/>
              <a:t>Ticket Sales (points basis 15)</a:t>
            </a:r>
          </a:p>
        </p:txBody>
      </p:sp>
      <p:pic>
        <p:nvPicPr>
          <p:cNvPr id="5" name="Content Placeholder 4">
            <a:extLst>
              <a:ext uri="{FF2B5EF4-FFF2-40B4-BE49-F238E27FC236}">
                <a16:creationId xmlns:a16="http://schemas.microsoft.com/office/drawing/2014/main" id="{576DB193-ADD0-1640-8EE6-8BA7AA1A5B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8024" y="1700808"/>
            <a:ext cx="4248472" cy="3261548"/>
          </a:xfrm>
        </p:spPr>
      </p:pic>
      <p:sp>
        <p:nvSpPr>
          <p:cNvPr id="6" name="TextBox 5">
            <a:extLst>
              <a:ext uri="{FF2B5EF4-FFF2-40B4-BE49-F238E27FC236}">
                <a16:creationId xmlns:a16="http://schemas.microsoft.com/office/drawing/2014/main" id="{B82FA234-FC84-AD49-B08F-788C5B33F2CB}"/>
              </a:ext>
            </a:extLst>
          </p:cNvPr>
          <p:cNvSpPr txBox="1"/>
          <p:nvPr/>
        </p:nvSpPr>
        <p:spPr>
          <a:xfrm>
            <a:off x="2051720" y="1826407"/>
            <a:ext cx="2448272" cy="3693319"/>
          </a:xfrm>
          <a:prstGeom prst="rect">
            <a:avLst/>
          </a:prstGeom>
          <a:noFill/>
        </p:spPr>
        <p:txBody>
          <a:bodyPr wrap="square" rtlCol="0">
            <a:spAutoFit/>
          </a:bodyPr>
          <a:lstStyle/>
          <a:p>
            <a:r>
              <a:rPr lang="en-US" dirty="0"/>
              <a:t>Teams rated on estimated ticket sales based on home game attendance.  </a:t>
            </a:r>
          </a:p>
          <a:p>
            <a:endParaRPr lang="en-US" dirty="0"/>
          </a:p>
          <a:p>
            <a:r>
              <a:rPr lang="en-US" dirty="0"/>
              <a:t>Ticket cost based on 2021 average of $107.50.</a:t>
            </a:r>
          </a:p>
          <a:p>
            <a:endParaRPr lang="en-US" dirty="0"/>
          </a:p>
          <a:p>
            <a:r>
              <a:rPr lang="en-US" dirty="0"/>
              <a:t>Teams received a rating from zero to fifteen.</a:t>
            </a:r>
          </a:p>
        </p:txBody>
      </p:sp>
    </p:spTree>
    <p:extLst>
      <p:ext uri="{BB962C8B-B14F-4D97-AF65-F5344CB8AC3E}">
        <p14:creationId xmlns:p14="http://schemas.microsoft.com/office/powerpoint/2010/main" val="3302923937"/>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ette Engschrift"/>
        <a:ea typeface=""/>
        <a:cs typeface=""/>
      </a:majorFont>
      <a:minorFont>
        <a:latin typeface="Fette Engschrif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ette Engschrift"/>
        <a:ea typeface=""/>
        <a:cs typeface=""/>
      </a:majorFont>
      <a:minorFont>
        <a:latin typeface="Fette Engschrif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338</TotalTime>
  <Words>773</Words>
  <Application>Microsoft Macintosh PowerPoint</Application>
  <PresentationFormat>On-screen Show (4:3)</PresentationFormat>
  <Paragraphs>127</Paragraphs>
  <Slides>17</Slides>
  <Notes>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Fette Engschrift</vt:lpstr>
      <vt:lpstr>template</vt:lpstr>
      <vt:lpstr>Custom Design</vt:lpstr>
      <vt:lpstr>TEAM 2 -TERM 4 </vt:lpstr>
      <vt:lpstr>Analysis of NFL Data for team purchase</vt:lpstr>
      <vt:lpstr>PowerPoint Presentation</vt:lpstr>
      <vt:lpstr>Null Hypothesis</vt:lpstr>
      <vt:lpstr>Team Valuation (points basis 15)</vt:lpstr>
      <vt:lpstr>Growth in Team Valuation  2014-2021 (points basis 5)</vt:lpstr>
      <vt:lpstr>Season Stats (points basis 15)</vt:lpstr>
      <vt:lpstr>Percentage of wins 2001-2021  (points basis 15)</vt:lpstr>
      <vt:lpstr>Ticket Sales (points basis 15)</vt:lpstr>
      <vt:lpstr>Player Value (points basis 10)</vt:lpstr>
      <vt:lpstr>Payroll (points basis 10)</vt:lpstr>
      <vt:lpstr>Fines (points basis 5)</vt:lpstr>
      <vt:lpstr>Offensive Power (points basis 5)</vt:lpstr>
      <vt:lpstr>Sports Team Market (points basis 5)</vt:lpstr>
      <vt:lpstr>Results</vt:lpstr>
      <vt:lpstr>Hypothesis Results</vt:lpstr>
      <vt:lpstr>Stadium Locations on Buyer List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dc:creator>
  <cp:lastModifiedBy>Ceste, Andrea</cp:lastModifiedBy>
  <cp:revision>81</cp:revision>
  <dcterms:created xsi:type="dcterms:W3CDTF">2013-09-04T09:55:40Z</dcterms:created>
  <dcterms:modified xsi:type="dcterms:W3CDTF">2022-02-25T01:24:48Z</dcterms:modified>
</cp:coreProperties>
</file>